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62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97" autoAdjust="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9804038-15E9-4F22-B01A-1E0145EF286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C1CA5BF-6649-4700-99CB-FADF1ED2B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8062912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162"/>
                </a:solidFill>
              </a:rPr>
              <a:t>КОНФЛИКТ</a:t>
            </a:r>
            <a:endParaRPr lang="ru-RU" sz="6600" dirty="0">
              <a:solidFill>
                <a:srgbClr val="FF016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14686"/>
            <a:ext cx="8062912" cy="1752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причины, развитие и пути </a:t>
            </a:r>
          </a:p>
          <a:p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завершения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4025" indent="-4763"/>
            <a:r>
              <a:rPr lang="ru-RU" dirty="0" smtClean="0"/>
              <a:t>ПЛЮСЫ И МИНУСЫ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К </a:t>
            </a:r>
            <a:r>
              <a:rPr lang="ru-RU" b="1" dirty="0" smtClean="0"/>
              <a:t>минусам конфликтов </a:t>
            </a:r>
            <a:r>
              <a:rPr lang="ru-RU" dirty="0" smtClean="0"/>
              <a:t>относятся: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разрушение социальных связей;</a:t>
            </a:r>
          </a:p>
          <a:p>
            <a:pPr>
              <a:buFontTx/>
              <a:buChar char="-"/>
            </a:pPr>
            <a:r>
              <a:rPr lang="ru-RU" dirty="0" smtClean="0"/>
              <a:t>физический и моральный вред;</a:t>
            </a:r>
          </a:p>
          <a:p>
            <a:pPr>
              <a:buFontTx/>
              <a:buChar char="-"/>
            </a:pPr>
            <a:r>
              <a:rPr lang="ru-RU" dirty="0" smtClean="0"/>
              <a:t>усиливается напряженность в группе, растет неприязнь;</a:t>
            </a:r>
          </a:p>
          <a:p>
            <a:pPr>
              <a:buFontTx/>
              <a:buChar char="-"/>
            </a:pPr>
            <a:r>
              <a:rPr lang="ru-RU" dirty="0" smtClean="0"/>
              <a:t>участники и вовлеченные люди испытывают стресс, испуг, тревогу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4025" indent="-4763"/>
            <a:r>
              <a:rPr lang="ru-RU" dirty="0" smtClean="0"/>
              <a:t>ПЛЮСЫ И МИНУСЫ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К </a:t>
            </a:r>
            <a:r>
              <a:rPr lang="ru-RU" b="1" dirty="0" smtClean="0"/>
              <a:t>плюсам конфликтов </a:t>
            </a:r>
            <a:r>
              <a:rPr lang="ru-RU" dirty="0" smtClean="0"/>
              <a:t>относятся: 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 случае окончательного завершения конфликта ситуация так или иначе разрешена, напряжение снято;</a:t>
            </a:r>
          </a:p>
          <a:p>
            <a:pPr>
              <a:buFontTx/>
              <a:buChar char="-"/>
            </a:pPr>
            <a:r>
              <a:rPr lang="ru-RU" dirty="0" smtClean="0"/>
              <a:t>группа объединяется против проблемы, формирует новые связи;</a:t>
            </a:r>
          </a:p>
          <a:p>
            <a:pPr>
              <a:buFontTx/>
              <a:buChar char="-"/>
            </a:pPr>
            <a:r>
              <a:rPr lang="ru-RU" dirty="0" smtClean="0"/>
              <a:t>- как минимум одна сторона получила желаемое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ПОДОПЛЕКА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47675" indent="1588">
              <a:buNone/>
            </a:pPr>
            <a:r>
              <a:rPr lang="ru-RU" dirty="0" smtClean="0"/>
              <a:t>Конфликт практически всегда проистекает из необходимости удовлетворить некую потребность или обеспечить средства для ее удовлетворения. </a:t>
            </a:r>
          </a:p>
          <a:p>
            <a:pPr marL="447675" indent="1588">
              <a:buNone/>
            </a:pPr>
            <a:endParaRPr lang="ru-RU" dirty="0" smtClean="0"/>
          </a:p>
          <a:p>
            <a:pPr marL="447675" indent="1588">
              <a:buNone/>
            </a:pPr>
            <a:r>
              <a:rPr lang="ru-RU" dirty="0" smtClean="0"/>
              <a:t>В среде детей и подростков это зачастую желание утвердить лидерство, проявить себя, отстоять свои границы, обеспечить свою безопасность.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4025" indent="-4763"/>
            <a:r>
              <a:rPr lang="ru-RU" dirty="0" smtClean="0"/>
              <a:t>Особенности конфликтов среди детей и подростков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низкий контроль над эмоциями;</a:t>
            </a:r>
          </a:p>
          <a:p>
            <a:pPr>
              <a:buFontTx/>
              <a:buChar char="-"/>
            </a:pPr>
            <a:r>
              <a:rPr lang="ru-RU" dirty="0" smtClean="0"/>
              <a:t>малый опыт в умении договариваться и приходить к компромиссу;</a:t>
            </a:r>
          </a:p>
          <a:p>
            <a:pPr>
              <a:buFontTx/>
              <a:buChar char="-"/>
            </a:pPr>
            <a:r>
              <a:rPr lang="ru-RU" dirty="0" smtClean="0"/>
              <a:t>категоричность суждений;</a:t>
            </a:r>
          </a:p>
          <a:p>
            <a:pPr>
              <a:buFontTx/>
              <a:buChar char="-"/>
            </a:pPr>
            <a:r>
              <a:rPr lang="ru-RU" dirty="0" smtClean="0"/>
              <a:t>острая потребность проявить себя, страх социального осуждения, нежелание уступить и прослыть трусом;</a:t>
            </a:r>
          </a:p>
          <a:p>
            <a:pPr>
              <a:buFontTx/>
              <a:buChar char="-"/>
            </a:pPr>
            <a:r>
              <a:rPr lang="ru-RU" dirty="0" smtClean="0"/>
              <a:t>неумение обратиться за помощью, разделить проблему со взрослым, боязнь непонимания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Как предотвратить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7675" indent="1588">
              <a:buNone/>
            </a:pPr>
            <a:r>
              <a:rPr lang="ru-RU" dirty="0" smtClean="0"/>
              <a:t>Легче всего конфликт пресекается в </a:t>
            </a:r>
            <a:r>
              <a:rPr lang="ru-RU" dirty="0" err="1" smtClean="0"/>
              <a:t>предконфликтной</a:t>
            </a:r>
            <a:r>
              <a:rPr lang="ru-RU" dirty="0" smtClean="0"/>
              <a:t> стадии. На момент, когда противоборство не перетекло в острую фазу, стороны еще готовы решить ситуацию иными методами.</a:t>
            </a:r>
          </a:p>
          <a:p>
            <a:pPr marL="447675" indent="1588">
              <a:buNone/>
            </a:pPr>
            <a:r>
              <a:rPr lang="ru-RU" dirty="0" smtClean="0"/>
              <a:t>Необходимо оценить требования и желания всех сторон и выяснить, каким образом их можно удовлетворить или вывести из области пересечения интересов.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/>
            <a:r>
              <a:rPr lang="ru-RU" dirty="0" smtClean="0"/>
              <a:t>Как предотвратить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7675" indent="1588">
              <a:buNone/>
            </a:pPr>
            <a:r>
              <a:rPr lang="ru-RU" dirty="0" smtClean="0"/>
              <a:t>Обычно конфликты происходят на почве столкновения желания самоутвердиться (с одной стороны) с желанием безопасности (с другой стороны). </a:t>
            </a:r>
          </a:p>
          <a:p>
            <a:pPr marL="447675" indent="1588">
              <a:buNone/>
            </a:pPr>
            <a:r>
              <a:rPr lang="ru-RU" dirty="0" smtClean="0"/>
              <a:t>Необходимо обеспечить такую ситуацию, при которой важные интересы потенциально конфликтующих сторон не будут пересекаться.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предотвратить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Идеальным является способ решения, при котором стороны тем или иным способом приобретают общие интересы и попадают в одну команду, где ни один участник не чувствует себя ущемленным и у каждого есть личная ответственность и личная возможность проявить себя и ощутить социальную безопасность.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предотвратить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7675" indent="1588">
              <a:buNone/>
            </a:pPr>
            <a:r>
              <a:rPr lang="ru-RU" dirty="0" smtClean="0"/>
              <a:t>Иногда невозможно найти для сторон общие интересы и воззвать к их чувству товарищества. </a:t>
            </a:r>
          </a:p>
          <a:p>
            <a:pPr marL="447675" indent="1588">
              <a:buNone/>
            </a:pPr>
            <a:r>
              <a:rPr lang="ru-RU" dirty="0" smtClean="0"/>
              <a:t>В таком случае необходимо обеспечить для каждого участника конфликта способ самовыражения, который не будет задевать интересы другой стороны и при этом безопасно удовлетворит социальные потребности.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В случае, если предотвратить нарастание конфликта не удалось и участники вступили в острую стадию, попытки воззвать к их рациональности, как правило, бесполезны.</a:t>
            </a:r>
          </a:p>
          <a:p>
            <a:pPr marL="447675" indent="1588">
              <a:buNone/>
            </a:pPr>
            <a:r>
              <a:rPr lang="ru-RU" dirty="0" smtClean="0"/>
              <a:t>Стороны сосредоточены только на том, чтобы одержать победу, для этого привлекаются все возможности и ресурсы.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Как </a:t>
            </a:r>
            <a:r>
              <a:rPr lang="ru-RU" dirty="0" smtClean="0"/>
              <a:t>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47675" indent="1588">
              <a:buNone/>
            </a:pPr>
            <a:r>
              <a:rPr lang="ru-RU" dirty="0" smtClean="0"/>
              <a:t>Конфликт, достигший кульминации, чаще всего неуправляем, пока хоть одна сторона не достигнет желаемого или не исчерпает себя. </a:t>
            </a:r>
          </a:p>
          <a:p>
            <a:pPr marL="447675" indent="1588">
              <a:buNone/>
            </a:pPr>
            <a:r>
              <a:rPr lang="ru-RU" dirty="0" smtClean="0"/>
              <a:t>В случае, если ситуация достигла этой стадии, необходимо удалить участников из стадии острого противостояния (например, драки) и постараться остановить их от дальнейшего привлечения ресурсов и вербовки сочувствующих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Определение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b="1" dirty="0" smtClean="0"/>
              <a:t>Конфликт</a:t>
            </a:r>
            <a:r>
              <a:rPr lang="ru-RU" dirty="0" smtClean="0"/>
              <a:t> – столкновение интересов и противоположных мнений, вылившееся в открытое и острое противостояние. </a:t>
            </a:r>
          </a:p>
          <a:p>
            <a:pPr>
              <a:buNone/>
            </a:pPr>
            <a:endParaRPr lang="ru-RU" dirty="0" smtClean="0"/>
          </a:p>
          <a:p>
            <a:pPr marL="447675" indent="1588">
              <a:buNone/>
            </a:pPr>
            <a:r>
              <a:rPr lang="ru-RU" dirty="0" smtClean="0"/>
              <a:t>В конфликте присутствуют две или более стороны, каждая из которых желает отстоять свою точку зрения и отвоевать у оппонента выгоду для себя.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4025"/>
            <a:r>
              <a:rPr lang="ru-RU" dirty="0" smtClean="0"/>
              <a:t>Как 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Во время апогея конфликта забыты истинные цели и причины, участниками владеет только желание причинить как можно больше урона оппоненту. </a:t>
            </a:r>
          </a:p>
          <a:p>
            <a:pPr marL="447675" indent="1588">
              <a:buNone/>
            </a:pPr>
            <a:r>
              <a:rPr lang="ru-RU" dirty="0" smtClean="0"/>
              <a:t>Требуется не только снять напряжение, но и напомнить сторонам об их изначальных целях, с которыми они вступили в конфликт.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4025" indent="-4763"/>
            <a:r>
              <a:rPr lang="ru-RU" dirty="0" smtClean="0"/>
              <a:t>Как 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1588">
              <a:buNone/>
            </a:pPr>
            <a:r>
              <a:rPr lang="ru-RU" dirty="0" smtClean="0"/>
              <a:t>Необходимо выяснить потребности сторон и способы их удовлетворения. </a:t>
            </a:r>
          </a:p>
          <a:p>
            <a:pPr marL="447675" indent="1588">
              <a:buNone/>
            </a:pPr>
            <a:endParaRPr lang="ru-RU" dirty="0" smtClean="0"/>
          </a:p>
          <a:p>
            <a:pPr marL="447675" indent="1588">
              <a:buNone/>
            </a:pPr>
            <a:r>
              <a:rPr lang="ru-RU" dirty="0" smtClean="0"/>
              <a:t>Помимо необходимо вовлечь участников в контролируемый (взрослым человеком) диалог, где объяснить для сторон последствия столкновения.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Как 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>
            <a:normAutofit lnSpcReduction="10000"/>
          </a:bodyPr>
          <a:lstStyle/>
          <a:p>
            <a:pPr marL="447675" indent="1588">
              <a:buNone/>
            </a:pPr>
            <a:r>
              <a:rPr lang="ru-RU" b="1" dirty="0" smtClean="0"/>
              <a:t>При разговоре очень важно обеспечить следующие вещи</a:t>
            </a:r>
            <a:r>
              <a:rPr lang="ru-RU" dirty="0" smtClean="0"/>
              <a:t>:</a:t>
            </a:r>
          </a:p>
          <a:p>
            <a:pPr marL="447675" indent="1588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стороны должны понимать, что они потеряли и приобрели, как конфликт изменил их жизнь и жизнь окружающих; </a:t>
            </a:r>
          </a:p>
          <a:p>
            <a:pPr>
              <a:buFontTx/>
              <a:buChar char="-"/>
            </a:pPr>
            <a:r>
              <a:rPr lang="ru-RU" dirty="0" smtClean="0"/>
              <a:t>- стороны хотят  получить гарантии того, что их потребности в дальнейшем не будут нарушены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разрешить 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Три важных шага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стороны хотят быть выслушанными и понятыми;</a:t>
            </a:r>
          </a:p>
          <a:p>
            <a:pPr>
              <a:buFontTx/>
              <a:buChar char="-"/>
            </a:pPr>
            <a:r>
              <a:rPr lang="ru-RU" dirty="0" smtClean="0"/>
              <a:t>должны быть проговорены и решены причины и истоки конфликта, иначе при следующем же поводе он повторится;</a:t>
            </a:r>
          </a:p>
          <a:p>
            <a:pPr>
              <a:buFontTx/>
              <a:buChar char="-"/>
            </a:pPr>
            <a:r>
              <a:rPr lang="ru-RU" dirty="0" smtClean="0"/>
              <a:t>должна быть соблюдена справедливость в последствиях , участники несут ответственность за поступки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эффективности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не замалчивать проблему;</a:t>
            </a:r>
          </a:p>
          <a:p>
            <a:pPr>
              <a:buFontTx/>
              <a:buChar char="-"/>
            </a:pPr>
            <a:r>
              <a:rPr lang="ru-RU" dirty="0" smtClean="0"/>
              <a:t>дать равные возможности выговориться;</a:t>
            </a:r>
          </a:p>
          <a:p>
            <a:pPr>
              <a:buFontTx/>
              <a:buChar char="-"/>
            </a:pPr>
            <a:r>
              <a:rPr lang="ru-RU" dirty="0" smtClean="0"/>
              <a:t>поощрять личные мнения;</a:t>
            </a:r>
          </a:p>
          <a:p>
            <a:pPr>
              <a:buFontTx/>
              <a:buChar char="-"/>
            </a:pPr>
            <a:r>
              <a:rPr lang="ru-RU" dirty="0" smtClean="0"/>
              <a:t>уважать достоинство;</a:t>
            </a:r>
          </a:p>
          <a:p>
            <a:pPr>
              <a:buFontTx/>
              <a:buChar char="-"/>
            </a:pPr>
            <a:r>
              <a:rPr lang="ru-RU" dirty="0" smtClean="0"/>
              <a:t>выступать в роли арбитра, но дать сторонам самим найти возможность выхода, прислушаться их мнению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Ответственность сторон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dirty="0" smtClean="0"/>
              <a:t>проявлять взаимное уважение;</a:t>
            </a:r>
          </a:p>
          <a:p>
            <a:pPr>
              <a:buFontTx/>
              <a:buChar char="-"/>
            </a:pPr>
            <a:r>
              <a:rPr lang="ru-RU" dirty="0" smtClean="0"/>
              <a:t>смириться с разногласиями, прислушиваться к чужой точке зрения;</a:t>
            </a:r>
          </a:p>
          <a:p>
            <a:pPr>
              <a:buFontTx/>
              <a:buChar char="-"/>
            </a:pPr>
            <a:r>
              <a:rPr lang="ru-RU" dirty="0" smtClean="0"/>
              <a:t>критикуя – предлагать, но и принимать ответную критику; </a:t>
            </a:r>
          </a:p>
          <a:p>
            <a:pPr>
              <a:buFontTx/>
              <a:buChar char="-"/>
            </a:pPr>
            <a:r>
              <a:rPr lang="ru-RU" dirty="0" smtClean="0"/>
              <a:t>быть готовым к тому, что придется пойти на некие жертвы;</a:t>
            </a:r>
          </a:p>
          <a:p>
            <a:pPr>
              <a:buFontTx/>
              <a:buChar char="-"/>
            </a:pPr>
            <a:r>
              <a:rPr lang="ru-RU" dirty="0" smtClean="0"/>
              <a:t>занять активную позицию и самостоятельно искать компромисс;</a:t>
            </a:r>
          </a:p>
          <a:p>
            <a:pPr>
              <a:buFontTx/>
              <a:buChar char="-"/>
            </a:pPr>
            <a:r>
              <a:rPr lang="ru-RU" dirty="0" smtClean="0"/>
              <a:t>выражать эмоции, но контролировать их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/>
          </a:bodyPr>
          <a:lstStyle/>
          <a:p>
            <a:pPr marL="447675" indent="1588">
              <a:buNone/>
            </a:pPr>
            <a:r>
              <a:rPr lang="ru-RU" b="1" dirty="0" smtClean="0"/>
              <a:t>Для решения конфликта необходимо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признать его наличие;</a:t>
            </a:r>
          </a:p>
          <a:p>
            <a:pPr>
              <a:buFontTx/>
              <a:buChar char="-"/>
            </a:pPr>
            <a:r>
              <a:rPr lang="ru-RU" dirty="0" smtClean="0"/>
              <a:t>взять на себя ответственность за поиск выхода;</a:t>
            </a:r>
          </a:p>
          <a:p>
            <a:pPr>
              <a:buFontTx/>
              <a:buChar char="-"/>
            </a:pPr>
            <a:r>
              <a:rPr lang="ru-RU" dirty="0" smtClean="0"/>
              <a:t>понять оппонента;</a:t>
            </a:r>
          </a:p>
          <a:p>
            <a:pPr>
              <a:buFontTx/>
              <a:buChar char="-"/>
            </a:pPr>
            <a:r>
              <a:rPr lang="ru-RU" dirty="0" smtClean="0"/>
              <a:t>для выполнения собственных требований соблюдать и уважать чужие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 lnSpcReduction="10000"/>
          </a:bodyPr>
          <a:lstStyle/>
          <a:p>
            <a:pPr marL="449263" indent="0">
              <a:buNone/>
            </a:pPr>
            <a:r>
              <a:rPr lang="ru-RU" b="1" dirty="0" smtClean="0"/>
              <a:t>Стадия 1: </a:t>
            </a:r>
            <a:r>
              <a:rPr lang="ru-RU" b="1" dirty="0" err="1" smtClean="0"/>
              <a:t>Предконфликтная</a:t>
            </a:r>
            <a:r>
              <a:rPr lang="ru-RU" b="1" dirty="0" smtClean="0"/>
              <a:t> (проблемная) ситуация</a:t>
            </a:r>
          </a:p>
          <a:p>
            <a:pPr>
              <a:buFontTx/>
              <a:buChar char="-"/>
            </a:pPr>
            <a:r>
              <a:rPr lang="ru-RU" dirty="0" smtClean="0"/>
              <a:t>противоположные </a:t>
            </a:r>
            <a:r>
              <a:rPr lang="ru-RU" dirty="0" smtClean="0"/>
              <a:t>интересы и мнения;</a:t>
            </a:r>
          </a:p>
          <a:p>
            <a:pPr>
              <a:buFontTx/>
              <a:buChar char="-"/>
            </a:pPr>
            <a:r>
              <a:rPr lang="ru-RU" dirty="0" smtClean="0"/>
              <a:t>ситуация соперничества;</a:t>
            </a:r>
          </a:p>
          <a:p>
            <a:pPr>
              <a:buFontTx/>
              <a:buChar char="-"/>
            </a:pPr>
            <a:r>
              <a:rPr lang="ru-RU" dirty="0" smtClean="0"/>
              <a:t>сложившаяся ранее неприязнь, неудовлетворенные претензии одной из сторон к другой;</a:t>
            </a:r>
          </a:p>
          <a:p>
            <a:pPr>
              <a:buFontTx/>
              <a:buChar char="-"/>
            </a:pPr>
            <a:r>
              <a:rPr lang="ru-RU" dirty="0" smtClean="0"/>
              <a:t>малый опыт конструктивного общения, привычка решать проблемы силовым методом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49263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57784"/>
          </a:xfrm>
        </p:spPr>
        <p:txBody>
          <a:bodyPr>
            <a:normAutofit/>
          </a:bodyPr>
          <a:lstStyle/>
          <a:p>
            <a:pPr marL="447675" indent="1588">
              <a:buNone/>
            </a:pPr>
            <a:r>
              <a:rPr lang="ru-RU" b="1" dirty="0" smtClean="0"/>
              <a:t>Стадия 2: Инцидент</a:t>
            </a:r>
          </a:p>
          <a:p>
            <a:pPr>
              <a:buFontTx/>
              <a:buChar char="-"/>
            </a:pPr>
            <a:r>
              <a:rPr lang="ru-RU" dirty="0" smtClean="0"/>
              <a:t>происходит </a:t>
            </a:r>
            <a:r>
              <a:rPr lang="ru-RU" dirty="0" smtClean="0"/>
              <a:t>формальная ситуация (повод) для перерастания напряженности в открытое противостояние;</a:t>
            </a:r>
          </a:p>
          <a:p>
            <a:pPr>
              <a:buFontTx/>
              <a:buChar char="-"/>
            </a:pPr>
            <a:r>
              <a:rPr lang="ru-RU" dirty="0" smtClean="0"/>
              <a:t>у одной или нескольких сторон нарушается предел терпения, рушится установленный в </a:t>
            </a:r>
            <a:r>
              <a:rPr lang="ru-RU" dirty="0" err="1" smtClean="0"/>
              <a:t>предконфликтной</a:t>
            </a:r>
            <a:r>
              <a:rPr lang="ru-RU" dirty="0" smtClean="0"/>
              <a:t> ситуации «баланс»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4925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 marL="447675" indent="1588">
              <a:buNone/>
            </a:pPr>
            <a:r>
              <a:rPr lang="ru-RU" b="1" dirty="0" smtClean="0"/>
              <a:t>Стадия 3: Эскалация (усиление)</a:t>
            </a:r>
          </a:p>
          <a:p>
            <a:pPr>
              <a:buFontTx/>
              <a:buChar char="-"/>
            </a:pPr>
            <a:r>
              <a:rPr lang="ru-RU" dirty="0" smtClean="0"/>
              <a:t>требования </a:t>
            </a:r>
            <a:r>
              <a:rPr lang="ru-RU" dirty="0" smtClean="0"/>
              <a:t>участников друг к другу нарастают, а противостояние становится все более жестким;</a:t>
            </a:r>
          </a:p>
          <a:p>
            <a:pPr>
              <a:buFontTx/>
              <a:buChar char="-"/>
            </a:pPr>
            <a:r>
              <a:rPr lang="ru-RU" dirty="0" smtClean="0"/>
              <a:t>каждая сторона использует все более серьезные меры и пытается вовлечь в конфликт все больше сторонних людей в качестве группы поддержки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4925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pPr marL="447675" indent="1588">
              <a:buNone/>
            </a:pPr>
            <a:r>
              <a:rPr lang="ru-RU" b="1" dirty="0" smtClean="0"/>
              <a:t>Стадия 4: Кульминация</a:t>
            </a:r>
          </a:p>
          <a:p>
            <a:pPr>
              <a:buFontTx/>
              <a:buChar char="-"/>
            </a:pPr>
            <a:r>
              <a:rPr lang="ru-RU" dirty="0" smtClean="0"/>
              <a:t>высшая </a:t>
            </a:r>
            <a:r>
              <a:rPr lang="ru-RU" dirty="0" smtClean="0"/>
              <a:t>степень развития конфликта, стороны идут на самые резкие меры, которые могут себе позволить;</a:t>
            </a:r>
          </a:p>
          <a:p>
            <a:pPr>
              <a:buFontTx/>
              <a:buChar char="-"/>
            </a:pPr>
            <a:r>
              <a:rPr lang="ru-RU" dirty="0" smtClean="0"/>
              <a:t>на протяжении одного или нескольких эпизодов кульминации конфликта стороны испытали максимальное эмоциональное напряжение и использовали все доступные ресурсы, чтобы победить оппонента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4925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>
            <a:normAutofit lnSpcReduction="10000"/>
          </a:bodyPr>
          <a:lstStyle/>
          <a:p>
            <a:pPr marL="447675" indent="1588">
              <a:buNone/>
            </a:pPr>
            <a:r>
              <a:rPr lang="ru-RU" b="1" dirty="0" smtClean="0"/>
              <a:t>Стадия 5: Завершение конфликта</a:t>
            </a:r>
          </a:p>
          <a:p>
            <a:pPr>
              <a:buFontTx/>
              <a:buChar char="-"/>
            </a:pPr>
            <a:r>
              <a:rPr lang="ru-RU" dirty="0" smtClean="0"/>
              <a:t>у </a:t>
            </a:r>
            <a:r>
              <a:rPr lang="ru-RU" dirty="0" smtClean="0"/>
              <a:t>сторон больше нет возможностей (или произошло внешнее вмешательство) продолжать конфликт, исчерпаны ресурсы и возможности;</a:t>
            </a:r>
          </a:p>
          <a:p>
            <a:pPr>
              <a:buFontTx/>
              <a:buChar char="-"/>
            </a:pPr>
            <a:r>
              <a:rPr lang="ru-RU" dirty="0" smtClean="0"/>
              <a:t>тем или иным способом достигнута цель как минимум одной из сторон;</a:t>
            </a:r>
          </a:p>
          <a:p>
            <a:pPr>
              <a:buFontTx/>
              <a:buChar char="-"/>
            </a:pPr>
            <a:r>
              <a:rPr lang="ru-RU" dirty="0" smtClean="0"/>
              <a:t>определяется цена выхода из конфликта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4925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189398"/>
          </a:xfrm>
        </p:spPr>
        <p:txBody>
          <a:bodyPr/>
          <a:lstStyle/>
          <a:p>
            <a:pPr marL="447675" indent="1588">
              <a:buNone/>
            </a:pPr>
            <a:r>
              <a:rPr lang="ru-RU" b="1" dirty="0" err="1" smtClean="0"/>
              <a:t>Подстадия</a:t>
            </a:r>
            <a:r>
              <a:rPr lang="ru-RU" b="1" dirty="0" smtClean="0"/>
              <a:t> 5: Затухание вместо завершения</a:t>
            </a:r>
          </a:p>
          <a:p>
            <a:pPr>
              <a:buFontTx/>
              <a:buChar char="-"/>
            </a:pPr>
            <a:r>
              <a:rPr lang="ru-RU" dirty="0" smtClean="0"/>
              <a:t>произошло </a:t>
            </a:r>
            <a:r>
              <a:rPr lang="ru-RU" dirty="0" smtClean="0"/>
              <a:t>внешнее вмешательство или по какой-то причине открытое противостояние пришлось завершить;</a:t>
            </a:r>
          </a:p>
          <a:p>
            <a:pPr>
              <a:buFontTx/>
              <a:buChar char="-"/>
            </a:pPr>
            <a:r>
              <a:rPr lang="ru-RU" dirty="0" smtClean="0"/>
              <a:t>стороны не удовлетворены, цели не достигнуты, причина конфликта не решена и не исчезла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4925"/>
            <a:r>
              <a:rPr lang="ru-RU" dirty="0" smtClean="0"/>
              <a:t>Развитие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975084"/>
          </a:xfrm>
        </p:spPr>
        <p:txBody>
          <a:bodyPr/>
          <a:lstStyle/>
          <a:p>
            <a:pPr marL="447675" indent="1588">
              <a:buNone/>
            </a:pPr>
            <a:r>
              <a:rPr lang="ru-RU" b="1" dirty="0" smtClean="0"/>
              <a:t>Стадия </a:t>
            </a:r>
            <a:r>
              <a:rPr lang="ru-RU" b="1" dirty="0" smtClean="0"/>
              <a:t>6: </a:t>
            </a:r>
            <a:r>
              <a:rPr lang="ru-RU" b="1" dirty="0" err="1" smtClean="0"/>
              <a:t>Постконфликтная</a:t>
            </a:r>
            <a:r>
              <a:rPr lang="ru-RU" b="1" dirty="0" smtClean="0"/>
              <a:t> ситуация</a:t>
            </a:r>
          </a:p>
          <a:p>
            <a:pPr>
              <a:buFontTx/>
              <a:buChar char="-"/>
            </a:pPr>
            <a:r>
              <a:rPr lang="ru-RU" dirty="0" smtClean="0"/>
              <a:t>оцениваются </a:t>
            </a:r>
            <a:r>
              <a:rPr lang="ru-RU" dirty="0" smtClean="0"/>
              <a:t>итоги;</a:t>
            </a:r>
          </a:p>
          <a:p>
            <a:pPr>
              <a:buFontTx/>
              <a:buChar char="-"/>
            </a:pPr>
            <a:r>
              <a:rPr lang="ru-RU" dirty="0" smtClean="0"/>
              <a:t>выясняются плюсы и минусы последствий конфликта, что стороны потеряли и что приобрели;</a:t>
            </a:r>
          </a:p>
          <a:p>
            <a:pPr>
              <a:buFontTx/>
              <a:buChar char="-"/>
            </a:pPr>
            <a:r>
              <a:rPr lang="ru-RU" dirty="0" smtClean="0"/>
              <a:t>определяется влияние конфликта на участников и их окружение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287</TotalTime>
  <Words>1057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Яркая</vt:lpstr>
      <vt:lpstr>КОНФЛИКТ</vt:lpstr>
      <vt:lpstr>Определение конфликта</vt:lpstr>
      <vt:lpstr>Развитие конфликта</vt:lpstr>
      <vt:lpstr>Развитие конфликта</vt:lpstr>
      <vt:lpstr>Развитие конфликта</vt:lpstr>
      <vt:lpstr>Развитие конфликта</vt:lpstr>
      <vt:lpstr>Развитие конфликта</vt:lpstr>
      <vt:lpstr>Развитие конфликта</vt:lpstr>
      <vt:lpstr>Развитие конфликта</vt:lpstr>
      <vt:lpstr>ПЛЮСЫ И МИНУСЫ КОНФЛИКТА</vt:lpstr>
      <vt:lpstr>ПЛЮСЫ И МИНУСЫ КОНФЛИКТА</vt:lpstr>
      <vt:lpstr>ПОДОПЛЕКА КОНФЛИКТА</vt:lpstr>
      <vt:lpstr>Особенности конфликтов среди детей и подростков</vt:lpstr>
      <vt:lpstr>Как предотвратить конфликт</vt:lpstr>
      <vt:lpstr>Как предотвратить конфликт</vt:lpstr>
      <vt:lpstr>Как предотвратить конфликт</vt:lpstr>
      <vt:lpstr>Как предотвратить конфликт</vt:lpstr>
      <vt:lpstr>Как разрешить конфликт</vt:lpstr>
      <vt:lpstr>Как разрешить конфликт</vt:lpstr>
      <vt:lpstr>Как разрешить конфликт</vt:lpstr>
      <vt:lpstr>Как разрешить конфликт</vt:lpstr>
      <vt:lpstr>Как разрешить конфликт</vt:lpstr>
      <vt:lpstr>Как разрешить конфликт</vt:lpstr>
      <vt:lpstr>Правила эффективности</vt:lpstr>
      <vt:lpstr>Ответственность сторон</vt:lpstr>
      <vt:lpstr>ИТОГИ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</dc:title>
  <dc:creator>Nout-K26</dc:creator>
  <cp:lastModifiedBy>Nout-K26</cp:lastModifiedBy>
  <cp:revision>41</cp:revision>
  <dcterms:created xsi:type="dcterms:W3CDTF">2022-05-26T11:19:27Z</dcterms:created>
  <dcterms:modified xsi:type="dcterms:W3CDTF">2022-05-27T08:40:58Z</dcterms:modified>
</cp:coreProperties>
</file>