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9/1/2024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9/1/2024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5FE065-877F-4727-B9AF-231D85051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2776" y="1407458"/>
            <a:ext cx="5325036" cy="3469341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Целеполагание как этап</a:t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современного урока географии: трудности и повышение достижимости</a:t>
            </a:r>
            <a:r>
              <a:rPr lang="ru-RU" sz="2400" b="1" i="1" kern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+mn-ea"/>
              </a:rPr>
              <a:t> </a:t>
            </a:r>
            <a:endParaRPr lang="ru-RU" sz="2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300CC7-C277-40CE-A153-6D69509AFD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7107" y="5791200"/>
            <a:ext cx="9690846" cy="930275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/>
              <a:t>     </a:t>
            </a:r>
            <a:r>
              <a:rPr lang="ru-RU" sz="5600" dirty="0"/>
              <a:t>Герасимова Елена Павловна,                </a:t>
            </a:r>
          </a:p>
          <a:p>
            <a:r>
              <a:rPr lang="ru-RU" sz="5600" dirty="0"/>
              <a:t>  заместитель директора,  учитель географии,                                         МБОУ «Центр образования № 4»   </a:t>
            </a:r>
          </a:p>
          <a:p>
            <a:r>
              <a:rPr lang="ru-RU" sz="5600" dirty="0"/>
              <a:t>       г. Новомосковск Тульской области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36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F588A2-EDFC-49AC-8D3E-E68FF9D35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Определяя цель урока, мы планируем определенный результат урока и подбираем пути достижения этого результата</a:t>
            </a:r>
            <a:endParaRPr lang="ru-RU" sz="2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A0B2C6-29CF-49DE-9A60-1486AC058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586753"/>
            <a:ext cx="10178322" cy="4292839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ru-RU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Почему  часто учителю сложно сформулировать, а затем достичь цели урока?                                                                            Почему целеполагание – это проблема современного урока?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Стрелка: вниз 3">
            <a:extLst>
              <a:ext uri="{FF2B5EF4-FFF2-40B4-BE49-F238E27FC236}">
                <a16:creationId xmlns:a16="http://schemas.microsoft.com/office/drawing/2014/main" id="{BA54559D-A5CC-4741-A5F6-E29F3FF1D293}"/>
              </a:ext>
            </a:extLst>
          </p:cNvPr>
          <p:cNvSpPr/>
          <p:nvPr/>
        </p:nvSpPr>
        <p:spPr>
          <a:xfrm>
            <a:off x="6096000" y="1405629"/>
            <a:ext cx="484632" cy="11128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F9D97C6-E014-4443-A693-05FDBE825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502" y="4051186"/>
            <a:ext cx="5470071" cy="26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45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2C666-436A-47BC-A79D-326CEB4AE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11309"/>
          </a:xfrm>
        </p:spPr>
        <p:txBody>
          <a:bodyPr>
            <a:normAutofit/>
          </a:bodyPr>
          <a:lstStyle/>
          <a:p>
            <a:r>
              <a:rPr lang="ru-RU" sz="2800" dirty="0"/>
              <a:t>за формами работы важно не потерять   цель урока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A756E54-82CD-42A7-867F-887A5053C2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81655" y="1317812"/>
            <a:ext cx="4792133" cy="3594100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B12F3D98-BB3D-44C5-9A32-F6F12CCB0CAB}"/>
              </a:ext>
            </a:extLst>
          </p:cNvPr>
          <p:cNvSpPr/>
          <p:nvPr/>
        </p:nvSpPr>
        <p:spPr>
          <a:xfrm>
            <a:off x="1039906" y="1837765"/>
            <a:ext cx="2698376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ПРЕЗЕНТАЦИЯ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539B55DB-32B8-47C2-B6EA-C0BA82E66066}"/>
              </a:ext>
            </a:extLst>
          </p:cNvPr>
          <p:cNvSpPr/>
          <p:nvPr/>
        </p:nvSpPr>
        <p:spPr>
          <a:xfrm>
            <a:off x="1039905" y="2971799"/>
            <a:ext cx="2501153" cy="12864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НАСТЕННАЯ КАРТА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3EBFAE78-5C0C-49F3-B69D-8A459F83F75C}"/>
              </a:ext>
            </a:extLst>
          </p:cNvPr>
          <p:cNvSpPr/>
          <p:nvPr/>
        </p:nvSpPr>
        <p:spPr>
          <a:xfrm>
            <a:off x="9583270" y="1837765"/>
            <a:ext cx="1766047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АТЛАС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9447E1A4-F091-49E3-8119-CE1D43577474}"/>
              </a:ext>
            </a:extLst>
          </p:cNvPr>
          <p:cNvSpPr/>
          <p:nvPr/>
        </p:nvSpPr>
        <p:spPr>
          <a:xfrm>
            <a:off x="9341223" y="3164541"/>
            <a:ext cx="2384612" cy="109369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КОНТУРНАЯ КАРТА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7E27645-7720-4170-B017-3AA6AB09820F}"/>
              </a:ext>
            </a:extLst>
          </p:cNvPr>
          <p:cNvSpPr/>
          <p:nvPr/>
        </p:nvSpPr>
        <p:spPr>
          <a:xfrm>
            <a:off x="1703294" y="5477435"/>
            <a:ext cx="917089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ПОСЛЕ  ДЕЯТЕЛЬНОСТИ  ОБУЧАЮЩИХСЯ  ОБЯЗАТЕЛЬНО ДЕЛАЕМ  ВЫВОД!</a:t>
            </a:r>
          </a:p>
        </p:txBody>
      </p:sp>
    </p:spTree>
    <p:extLst>
      <p:ext uri="{BB962C8B-B14F-4D97-AF65-F5344CB8AC3E}">
        <p14:creationId xmlns:p14="http://schemas.microsoft.com/office/powerpoint/2010/main" val="4092129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6E9EC-016D-42CD-AEBD-CC40A3F39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981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формальный подход к постановке цели урока</a:t>
            </a:r>
            <a:endParaRPr lang="ru-RU" sz="2800" b="1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411E78F-D854-4D5A-9BF8-5D5E1ED9CF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8974953"/>
              </p:ext>
            </p:extLst>
          </p:nvPr>
        </p:nvGraphicFramePr>
        <p:xfrm>
          <a:off x="1918447" y="1532965"/>
          <a:ext cx="9179859" cy="4473388"/>
        </p:xfrm>
        <a:graphic>
          <a:graphicData uri="http://schemas.openxmlformats.org/drawingml/2006/table">
            <a:tbl>
              <a:tblPr firstRow="1" firstCol="1" bandRow="1"/>
              <a:tblGrid>
                <a:gridCol w="3336969">
                  <a:extLst>
                    <a:ext uri="{9D8B030D-6E8A-4147-A177-3AD203B41FA5}">
                      <a16:colId xmlns:a16="http://schemas.microsoft.com/office/drawing/2014/main" val="3939089640"/>
                    </a:ext>
                  </a:extLst>
                </a:gridCol>
                <a:gridCol w="5842890">
                  <a:extLst>
                    <a:ext uri="{9D8B030D-6E8A-4147-A177-3AD203B41FA5}">
                      <a16:colId xmlns:a16="http://schemas.microsoft.com/office/drawing/2014/main" val="1705165292"/>
                    </a:ext>
                  </a:extLst>
                </a:gridCol>
              </a:tblGrid>
              <a:tr h="5125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Формальный подход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Конкретная цель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693183"/>
                  </a:ext>
                </a:extLst>
              </a:tr>
              <a:tr h="23699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Рассказать учащимся об  особенностях Сибири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Создать визитную карточку (образ) Сибири.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Раскрыть особенности географического положения, природных условий и ресурсов Сибири.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840454"/>
                  </a:ext>
                </a:extLst>
              </a:tr>
              <a:tr h="15908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Познакомить учащихся с географическими координатами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Сформировать умение определять географическую широту (географическую долготу)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303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093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F8BC0B-427F-48AF-83E4-DDB7BD271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4198863" cy="7382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нереальная по своим                                               масштабам цель</a:t>
            </a:r>
            <a:endParaRPr lang="ru-RU" sz="2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37F868-9C9C-414A-A128-3D31FD50C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01271"/>
            <a:ext cx="10178322" cy="4678321"/>
          </a:xfrm>
        </p:spPr>
        <p:txBody>
          <a:bodyPr/>
          <a:lstStyle/>
          <a:p>
            <a:pPr marL="0" indent="0">
              <a:buNone/>
            </a:pP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формирование знаний, умений и                                                                                                     навыков и интеллектуальное,                                                                                                          нравственное, творческое и физическое                                                                                                                      развитие личности обучающегося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FC6F8A2F-522F-4760-8995-21FAA727879D}"/>
              </a:ext>
            </a:extLst>
          </p:cNvPr>
          <p:cNvSpPr/>
          <p:nvPr/>
        </p:nvSpPr>
        <p:spPr>
          <a:xfrm>
            <a:off x="3021106" y="1579043"/>
            <a:ext cx="484632" cy="978408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59BC0108-A242-4040-BC81-8ACDB9B13315}"/>
              </a:ext>
            </a:extLst>
          </p:cNvPr>
          <p:cNvSpPr/>
          <p:nvPr/>
        </p:nvSpPr>
        <p:spPr>
          <a:xfrm>
            <a:off x="6998056" y="186416"/>
            <a:ext cx="4198862" cy="13926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Цель должна быть связана с конкретным уроком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07814AF7-40DA-41E5-91CB-B3E17A6D0A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64793"/>
              </p:ext>
            </p:extLst>
          </p:nvPr>
        </p:nvGraphicFramePr>
        <p:xfrm>
          <a:off x="5961529" y="2494724"/>
          <a:ext cx="5880847" cy="39743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2918">
                  <a:extLst>
                    <a:ext uri="{9D8B030D-6E8A-4147-A177-3AD203B41FA5}">
                      <a16:colId xmlns:a16="http://schemas.microsoft.com/office/drawing/2014/main" val="566322611"/>
                    </a:ext>
                  </a:extLst>
                </a:gridCol>
                <a:gridCol w="3827929">
                  <a:extLst>
                    <a:ext uri="{9D8B030D-6E8A-4147-A177-3AD203B41FA5}">
                      <a16:colId xmlns:a16="http://schemas.microsoft.com/office/drawing/2014/main" val="3011956766"/>
                    </a:ext>
                  </a:extLst>
                </a:gridCol>
              </a:tblGrid>
              <a:tr h="1889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Тема урока/класс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effectLst/>
                        </a:rPr>
                        <a:t>Цель урока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extLst>
                  <a:ext uri="{0D108BD9-81ED-4DB2-BD59-A6C34878D82A}">
                    <a16:rowId xmlns:a16="http://schemas.microsoft.com/office/drawing/2014/main" val="3479725147"/>
                  </a:ext>
                </a:extLst>
              </a:tr>
              <a:tr h="58628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Атмосферное давление, 6 класс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Сформировать представление об атмосферном давлении и величине нормального атмосферного давления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extLst>
                  <a:ext uri="{0D108BD9-81ED-4DB2-BD59-A6C34878D82A}">
                    <a16:rowId xmlns:a16="http://schemas.microsoft.com/office/drawing/2014/main" val="2802613340"/>
                  </a:ext>
                </a:extLst>
              </a:tr>
              <a:tr h="10720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Земная поверхность на плане и карте, 5 класс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Выяснить, как на плане и карте изображают неровности земной поверхности.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Определять относительную и абсолютную высоту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extLst>
                  <a:ext uri="{0D108BD9-81ED-4DB2-BD59-A6C34878D82A}">
                    <a16:rowId xmlns:a16="http://schemas.microsoft.com/office/drawing/2014/main" val="1104057601"/>
                  </a:ext>
                </a:extLst>
              </a:tr>
              <a:tr h="87340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Поволжье: освоение территории и население, 9 класс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Выяснить национальный состав населения Поволжья.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Раскрыть особенности крупнейших городов Поволжья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extLst>
                  <a:ext uri="{0D108BD9-81ED-4DB2-BD59-A6C34878D82A}">
                    <a16:rowId xmlns:a16="http://schemas.microsoft.com/office/drawing/2014/main" val="2496922297"/>
                  </a:ext>
                </a:extLst>
              </a:tr>
              <a:tr h="87340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Учимся с «Полярной звездой»,                       9 класс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Продолжить формирование умения разрабатывать проект.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effectLst/>
                        </a:rPr>
                        <a:t>Разработать проект «Развитие рекреации на Северном Кавказе»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690" marR="59690" marT="0" marB="0"/>
                </a:tc>
                <a:extLst>
                  <a:ext uri="{0D108BD9-81ED-4DB2-BD59-A6C34878D82A}">
                    <a16:rowId xmlns:a16="http://schemas.microsoft.com/office/drawing/2014/main" val="424576401"/>
                  </a:ext>
                </a:extLst>
              </a:tr>
            </a:tbl>
          </a:graphicData>
        </a:graphic>
      </p:graphicFrame>
      <p:sp>
        <p:nvSpPr>
          <p:cNvPr id="10" name="Стрелка: вниз 9">
            <a:extLst>
              <a:ext uri="{FF2B5EF4-FFF2-40B4-BE49-F238E27FC236}">
                <a16:creationId xmlns:a16="http://schemas.microsoft.com/office/drawing/2014/main" id="{9EED9AAC-0528-412B-9056-22E1C851EAFB}"/>
              </a:ext>
            </a:extLst>
          </p:cNvPr>
          <p:cNvSpPr/>
          <p:nvPr/>
        </p:nvSpPr>
        <p:spPr>
          <a:xfrm>
            <a:off x="8928578" y="1751000"/>
            <a:ext cx="484632" cy="6575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1EC15E6-E993-44EF-B587-2FC60D4CA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302" y="3927181"/>
            <a:ext cx="5048400" cy="270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956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535AEC-7864-4736-879E-5E09367D8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неспособность предвидеть препятствия</a:t>
            </a:r>
            <a:endParaRPr lang="ru-RU" sz="2800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750F591-CCD2-415F-B911-8D4DCD01C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565" y="1389529"/>
            <a:ext cx="8865491" cy="49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33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04D7C-9147-4D89-961C-226BDED72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756133"/>
          </a:xfrm>
        </p:spPr>
        <p:txBody>
          <a:bodyPr>
            <a:normAutofit/>
          </a:bodyPr>
          <a:lstStyle/>
          <a:p>
            <a:r>
              <a:rPr lang="ru-RU" sz="2800" dirty="0"/>
              <a:t>                                          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DED65A-222A-47C6-93EC-5BAE9A90E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28165"/>
            <a:ext cx="10178322" cy="46514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27137A4-5C83-4CD1-BC9A-4A01E8D14286}"/>
              </a:ext>
            </a:extLst>
          </p:cNvPr>
          <p:cNvSpPr/>
          <p:nvPr/>
        </p:nvSpPr>
        <p:spPr>
          <a:xfrm>
            <a:off x="4553803" y="998936"/>
            <a:ext cx="3191434" cy="188258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ЦЕЛИ  УРОКА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E1106BB1-A2A7-4DB4-8978-FF197E4DE741}"/>
              </a:ext>
            </a:extLst>
          </p:cNvPr>
          <p:cNvSpPr/>
          <p:nvPr/>
        </p:nvSpPr>
        <p:spPr>
          <a:xfrm>
            <a:off x="5979191" y="30646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F321D763-80AC-4ABD-9D8C-076AFA323250}"/>
              </a:ext>
            </a:extLst>
          </p:cNvPr>
          <p:cNvSpPr/>
          <p:nvPr/>
        </p:nvSpPr>
        <p:spPr>
          <a:xfrm rot="18726653">
            <a:off x="8180507" y="175197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7376AC98-7ADE-4DAE-8C08-001A7857D967}"/>
              </a:ext>
            </a:extLst>
          </p:cNvPr>
          <p:cNvSpPr/>
          <p:nvPr/>
        </p:nvSpPr>
        <p:spPr>
          <a:xfrm rot="2854491">
            <a:off x="3634722" y="175087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1CA3B31A-A759-46ED-85D8-D4E3B59FEBD8}"/>
              </a:ext>
            </a:extLst>
          </p:cNvPr>
          <p:cNvSpPr/>
          <p:nvPr/>
        </p:nvSpPr>
        <p:spPr>
          <a:xfrm>
            <a:off x="1685365" y="2708640"/>
            <a:ext cx="3137647" cy="1334441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ОБУЧАЮЩИЕ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D6A20C62-BCB8-40DB-8849-7FE361A22676}"/>
              </a:ext>
            </a:extLst>
          </p:cNvPr>
          <p:cNvSpPr/>
          <p:nvPr/>
        </p:nvSpPr>
        <p:spPr>
          <a:xfrm>
            <a:off x="8125137" y="2647767"/>
            <a:ext cx="3304863" cy="139531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ВОСПИТЫВАЮЩИЕ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8F90EBE-264B-480F-833C-438025A875F9}"/>
              </a:ext>
            </a:extLst>
          </p:cNvPr>
          <p:cNvSpPr/>
          <p:nvPr/>
        </p:nvSpPr>
        <p:spPr>
          <a:xfrm>
            <a:off x="4823012" y="4338917"/>
            <a:ext cx="2922225" cy="1290917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РАЗВИВАЮЩИЕ</a:t>
            </a:r>
          </a:p>
        </p:txBody>
      </p:sp>
    </p:spTree>
    <p:extLst>
      <p:ext uri="{BB962C8B-B14F-4D97-AF65-F5344CB8AC3E}">
        <p14:creationId xmlns:p14="http://schemas.microsoft.com/office/powerpoint/2010/main" val="3104162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52CD99-E1DB-4D1B-930B-0A4E452E8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5881C1-32F5-402D-9626-6689DB059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048871"/>
            <a:ext cx="10178322" cy="5289176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урока — это первое, с чем мы должны определиться, когда начинаем планировать урок. Тема и материалы, которые мы подбираем, всегда должны соответствовать нашим целям.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solidFill>
                  <a:srgbClr val="1F1F1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400" b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формулированию целей урока: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 формулировки целей должны быть точными, конкретными;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 цели должны быть достижимыми, понятными, реальными,</a:t>
            </a:r>
            <a:r>
              <a:rPr lang="ru-RU" sz="2400" b="1" i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согласованы между собой;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>
                <a:solidFill>
                  <a:srgbClr val="1F1F1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должны описывать желаемый результат.</a:t>
            </a:r>
            <a:endParaRPr lang="ru-RU" sz="2400" b="1" dirty="0">
              <a:solidFill>
                <a:srgbClr val="1F1F1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190488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80</TotalTime>
  <Words>340</Words>
  <Application>Microsoft Office PowerPoint</Application>
  <PresentationFormat>Широкоэкранный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Corbel</vt:lpstr>
      <vt:lpstr>Gill Sans MT</vt:lpstr>
      <vt:lpstr>Impact</vt:lpstr>
      <vt:lpstr>Symbol</vt:lpstr>
      <vt:lpstr>Times New Roman</vt:lpstr>
      <vt:lpstr>Эмблема</vt:lpstr>
      <vt:lpstr>Целеполагание как этап современного урока географии: трудности и повышение достижимости </vt:lpstr>
      <vt:lpstr>Определяя цель урока, мы планируем определенный результат урока и подбираем пути достижения этого результата</vt:lpstr>
      <vt:lpstr>за формами работы важно не потерять   цель урока </vt:lpstr>
      <vt:lpstr>формальный подход к постановке цели урока</vt:lpstr>
      <vt:lpstr>нереальная по своим                                               масштабам цель</vt:lpstr>
      <vt:lpstr>неспособность предвидеть препятствия</vt:lpstr>
      <vt:lpstr>                                             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Целеполагание как этап современного урока географии: трудности и повышение достижимости </dc:title>
  <dc:creator>user</dc:creator>
  <cp:lastModifiedBy>user</cp:lastModifiedBy>
  <cp:revision>2</cp:revision>
  <dcterms:created xsi:type="dcterms:W3CDTF">2024-09-01T15:35:49Z</dcterms:created>
  <dcterms:modified xsi:type="dcterms:W3CDTF">2024-09-01T16:55:53Z</dcterms:modified>
</cp:coreProperties>
</file>