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4" r:id="rId3"/>
    <p:sldId id="262" r:id="rId4"/>
    <p:sldId id="265" r:id="rId5"/>
    <p:sldId id="266" r:id="rId6"/>
    <p:sldId id="268" r:id="rId7"/>
    <p:sldId id="267" r:id="rId8"/>
    <p:sldId id="274" r:id="rId9"/>
    <p:sldId id="273" r:id="rId10"/>
    <p:sldId id="272" r:id="rId11"/>
    <p:sldId id="271" r:id="rId12"/>
    <p:sldId id="270" r:id="rId13"/>
    <p:sldId id="269" r:id="rId14"/>
    <p:sldId id="275" r:id="rId15"/>
    <p:sldId id="276" r:id="rId16"/>
    <p:sldId id="277" r:id="rId17"/>
    <p:sldId id="278" r:id="rId18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 autoAdjust="0"/>
    <p:restoredTop sz="84583" autoAdjust="0"/>
  </p:normalViewPr>
  <p:slideViewPr>
    <p:cSldViewPr>
      <p:cViewPr varScale="1">
        <p:scale>
          <a:sx n="48" d="100"/>
          <a:sy n="48" d="100"/>
        </p:scale>
        <p:origin x="-7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55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373216"/>
            <a:ext cx="7020272" cy="1368152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2281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1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5733256"/>
            <a:ext cx="6840760" cy="216024"/>
          </a:xfrm>
        </p:spPr>
        <p:txBody>
          <a:bodyPr>
            <a:noAutofit/>
          </a:bodyPr>
          <a:lstStyle/>
          <a:p>
            <a:r>
              <a:rPr lang="ru-RU" sz="3200" b="1" dirty="0"/>
              <a:t>Как поставить цель правильно?</a:t>
            </a:r>
            <a:br>
              <a:rPr lang="ru-RU" sz="3200" b="1" dirty="0"/>
            </a:br>
            <a:r>
              <a:rPr lang="ru-RU" sz="3200" b="1" dirty="0"/>
              <a:t>Категории и приёмы целеполагания</a:t>
            </a:r>
            <a:br>
              <a:rPr lang="ru-RU" sz="3200" b="1" dirty="0"/>
            </a:br>
            <a:r>
              <a:rPr lang="ru-RU" sz="2000" b="1" dirty="0"/>
              <a:t>Лушина Н.В., учитель русского языка и литературы МБОУ «Центр образования № 4»</a:t>
            </a:r>
          </a:p>
        </p:txBody>
      </p:sp>
    </p:spTree>
    <p:extLst>
      <p:ext uri="{BB962C8B-B14F-4D97-AF65-F5344CB8AC3E}">
        <p14:creationId xmlns:p14="http://schemas.microsoft.com/office/powerpoint/2010/main" xmlns="" val="185787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Подводящий диалог;</a:t>
            </a:r>
          </a:p>
          <a:p>
            <a:r>
              <a:rPr lang="ru-RU" dirty="0"/>
              <a:t>Собери слово;</a:t>
            </a:r>
          </a:p>
          <a:p>
            <a:r>
              <a:rPr lang="ru-RU" dirty="0"/>
              <a:t>Исключение;</a:t>
            </a:r>
          </a:p>
          <a:p>
            <a:r>
              <a:rPr lang="ru-RU" dirty="0"/>
              <a:t>Проблема прошлого урока.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7E9F07C8-EC2F-4DC0-8D2C-7A8A4D40C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Аудиальные:</a:t>
            </a:r>
          </a:p>
        </p:txBody>
      </p:sp>
    </p:spTree>
    <p:extLst>
      <p:ext uri="{BB962C8B-B14F-4D97-AF65-F5344CB8AC3E}">
        <p14:creationId xmlns:p14="http://schemas.microsoft.com/office/powerpoint/2010/main" xmlns="" val="2630452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57A4DF35-66CA-4234-96E1-B011396707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Педагог может огласить ученикам тему занятия и предложить им определить его цель, используя приемы целеполагания.</a:t>
            </a:r>
          </a:p>
          <a:p>
            <a:r>
              <a:rPr lang="ru-RU" sz="2800" dirty="0"/>
              <a:t>Цель урока должна быть написана на классной доске.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D9DF10D-9C1E-42F0-802F-E0232D21F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502" y="3836264"/>
            <a:ext cx="5870996" cy="293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1627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31C8AFAA-FB1F-4744-B816-8964405EFB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353548"/>
              </p:ext>
            </p:extLst>
          </p:nvPr>
        </p:nvGraphicFramePr>
        <p:xfrm>
          <a:off x="755576" y="1916833"/>
          <a:ext cx="7848873" cy="4680520"/>
        </p:xfrm>
        <a:graphic>
          <a:graphicData uri="http://schemas.openxmlformats.org/drawingml/2006/table">
            <a:tbl>
              <a:tblPr firstRow="1" firstCol="1" bandRow="1"/>
              <a:tblGrid>
                <a:gridCol w="2434293">
                  <a:extLst>
                    <a:ext uri="{9D8B030D-6E8A-4147-A177-3AD203B41FA5}">
                      <a16:colId xmlns:a16="http://schemas.microsoft.com/office/drawing/2014/main" xmlns="" val="3558826688"/>
                    </a:ext>
                  </a:extLst>
                </a:gridCol>
                <a:gridCol w="2707290">
                  <a:extLst>
                    <a:ext uri="{9D8B030D-6E8A-4147-A177-3AD203B41FA5}">
                      <a16:colId xmlns:a16="http://schemas.microsoft.com/office/drawing/2014/main" xmlns="" val="705578524"/>
                    </a:ext>
                  </a:extLst>
                </a:gridCol>
                <a:gridCol w="2707290">
                  <a:extLst>
                    <a:ext uri="{9D8B030D-6E8A-4147-A177-3AD203B41FA5}">
                      <a16:colId xmlns:a16="http://schemas.microsoft.com/office/drawing/2014/main" xmlns="" val="3279314994"/>
                    </a:ext>
                  </a:extLst>
                </a:gridCol>
              </a:tblGrid>
              <a:tr h="6282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Традиционный подход к целеполаганию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Целеполагание «от ученика»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этапа урока (микроцели)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03163583"/>
                  </a:ext>
                </a:extLst>
              </a:tr>
              <a:tr h="15589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Ознакомить учеников с…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Будут знать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Ученики получат знания о…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Вспомнят…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Повторят …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83135255"/>
                  </a:ext>
                </a:extLst>
              </a:tr>
              <a:tr h="6282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Сформировать умения …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Научатся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Будут уметь…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2722881"/>
                  </a:ext>
                </a:extLst>
              </a:tr>
              <a:tr h="771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Закрепить умения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Приобретут навык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Закрепят…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Потренируются…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86359016"/>
                  </a:ext>
                </a:extLst>
              </a:tr>
              <a:tr h="10935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Вызвать интерес к дисциплине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Смогут поразмышлять о…, задуматься о…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Смогут проявить…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Поразмышляют…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Продемонстрируют…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186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01486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6460FB0-F00A-46E1-B475-E501207E1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Тема-вопрос.</a:t>
            </a:r>
          </a:p>
          <a:p>
            <a:pPr marL="0" indent="0">
              <a:buNone/>
            </a:pPr>
            <a:r>
              <a:rPr lang="ru-RU" dirty="0"/>
              <a:t>Учитель формулирует тему занятия в виде вопроса. Ученики должны выстроить план действий, которые помогут дать ответ. </a:t>
            </a:r>
          </a:p>
          <a:p>
            <a:pPr marL="0" indent="0">
              <a:buNone/>
            </a:pPr>
            <a:r>
              <a:rPr lang="ru-RU" dirty="0"/>
              <a:t>• Работа над понятием</a:t>
            </a:r>
          </a:p>
          <a:p>
            <a:pPr marL="0" indent="0">
              <a:buNone/>
            </a:pPr>
            <a:r>
              <a:rPr lang="ru-RU" dirty="0"/>
              <a:t>Педагог предлагает ученикам для зрительного восприятия название темы занятия. 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23A10A23-9363-4060-8E60-B701A983A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Распространенные приемы целеполагания на уроке</a:t>
            </a:r>
          </a:p>
        </p:txBody>
      </p:sp>
    </p:spTree>
    <p:extLst>
      <p:ext uri="{BB962C8B-B14F-4D97-AF65-F5344CB8AC3E}">
        <p14:creationId xmlns:p14="http://schemas.microsoft.com/office/powerpoint/2010/main" xmlns="" val="2631708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46449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Подводящий диалог.</a:t>
            </a:r>
          </a:p>
          <a:p>
            <a:pPr marL="0" indent="0">
              <a:buNone/>
            </a:pPr>
            <a:r>
              <a:rPr lang="ru-RU" dirty="0"/>
              <a:t>В рамках целеполагания на уроке на этапе актуализации учебного материала проводится беседа. Она направлена на обобщение, конкретизацию и логику. </a:t>
            </a:r>
          </a:p>
          <a:p>
            <a:pPr marL="0" indent="0">
              <a:buNone/>
            </a:pPr>
            <a:r>
              <a:rPr lang="ru-RU" dirty="0"/>
              <a:t>• Домысливание.</a:t>
            </a:r>
          </a:p>
          <a:p>
            <a:pPr marL="0" indent="0">
              <a:buNone/>
            </a:pPr>
            <a:r>
              <a:rPr lang="ru-RU" dirty="0"/>
              <a:t>Целеполагание современного урока предусматривает оглашение темы занятия и использование с слов-«помощников»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A395904B-BE12-4277-81B8-643330BD1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Распространенные приемы целеполагания на уроке</a:t>
            </a:r>
          </a:p>
        </p:txBody>
      </p:sp>
    </p:spTree>
    <p:extLst>
      <p:ext uri="{BB962C8B-B14F-4D97-AF65-F5344CB8AC3E}">
        <p14:creationId xmlns:p14="http://schemas.microsoft.com/office/powerpoint/2010/main" xmlns="" val="4190543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3A54F4C-F4AA-41AE-8274-415555F8F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Проблемная ситуация.</a:t>
            </a:r>
          </a:p>
          <a:p>
            <a:pPr marL="0" indent="0">
              <a:buNone/>
            </a:pPr>
            <a:r>
              <a:rPr lang="ru-RU" dirty="0"/>
              <a:t>Здесь создается противоречие между тем, что известно, и тем, что неизвестно. 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65185FE4-8736-40B1-A7EB-650030215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Распространенные приемы целеполагания на уроке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E2B64EE-7FF5-433E-9957-1AA15B541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3551969"/>
            <a:ext cx="4214812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9340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xmlns="" id="{849D37E9-F3B8-4F30-BBAC-79198D3A9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 рамках целеполагания задачи заменяются средствами урока.</a:t>
            </a:r>
          </a:p>
          <a:p>
            <a:r>
              <a:rPr lang="ru-RU" dirty="0"/>
              <a:t>Во время определения цели используется формальный подход.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D8E98C99-7425-4135-93A3-19841D2A3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Ошибки в понимании целеполагания на уроке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15B08C5-C55B-410F-A289-FBA625A206F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4077740"/>
            <a:ext cx="3494732" cy="264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6705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xmlns="" id="{E634FA0F-27C4-4CA8-A882-B660941112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•	Цели часто оказываются завышенными.</a:t>
            </a:r>
          </a:p>
          <a:p>
            <a:pPr marL="0" indent="0">
              <a:buNone/>
            </a:pPr>
            <a:r>
              <a:rPr lang="ru-RU" dirty="0"/>
              <a:t>•	Учитель определяет собственную цель, а ученики – нет.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58EE0F2-50EB-4344-96DB-7688DC541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Ошибки в понимании целеполагания на уроке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958B1F1-B0C7-42C5-B65D-3E9967F89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3650311"/>
            <a:ext cx="5294932" cy="297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7966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0FE86AE-E566-4734-879E-7D4C544F08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Урок – это форма организации образовательно процесса, существующая уже более четырех столетий. </a:t>
            </a:r>
          </a:p>
          <a:p>
            <a:r>
              <a:rPr lang="ru-RU" dirty="0"/>
              <a:t>Урок – это система, следовательно, он должен иметь цель, то есть общее представление о том, каким будет конечный результат.</a:t>
            </a:r>
          </a:p>
        </p:txBody>
      </p:sp>
    </p:spTree>
    <p:extLst>
      <p:ext uri="{BB962C8B-B14F-4D97-AF65-F5344CB8AC3E}">
        <p14:creationId xmlns:p14="http://schemas.microsoft.com/office/powerpoint/2010/main" xmlns="" val="1512103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Под понятием «цель урока» понимаются результаты, которых необходимо достичь при использовании разных приемов, в том числе дидактических, методических и психологических.</a:t>
            </a:r>
          </a:p>
          <a:p>
            <a:r>
              <a:rPr lang="ru-RU" dirty="0"/>
              <a:t>С точки зрения педагогики целеполагание – это процесс постановки целей и задач субъектов образовательного процесса (преподавателя и обучающегося), их предъявление друг другу, согласование и достижение. </a:t>
            </a:r>
          </a:p>
        </p:txBody>
      </p:sp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	Целеполагание на уроке должно быть субъектным и соответствовать результату, который запланирован.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CE6ACCD-E138-4443-ACE3-358693C8D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593" y="3645024"/>
            <a:ext cx="4214813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5498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21E202E-95B0-4D65-B2E5-929A4A8B7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К целям предъявляются следующие требования:</a:t>
            </a:r>
          </a:p>
          <a:p>
            <a:pPr marL="0" indent="0">
              <a:buNone/>
            </a:pPr>
            <a:r>
              <a:rPr lang="ru-RU" dirty="0"/>
              <a:t>•	Они должны быть реальными, достижимыми, конкретными и контролируемыми.</a:t>
            </a:r>
          </a:p>
          <a:p>
            <a:pPr marL="0" indent="0">
              <a:buNone/>
            </a:pPr>
            <a:r>
              <a:rPr lang="ru-RU" dirty="0"/>
              <a:t>•	Их нужно формулировать продуктивно, то есть «от ученика». При этом необходимо прогнозировать образовательный результат.</a:t>
            </a:r>
          </a:p>
          <a:p>
            <a:pPr marL="0" indent="0">
              <a:buNone/>
            </a:pPr>
            <a:r>
              <a:rPr lang="ru-RU" dirty="0"/>
              <a:t>•	Важно, чтобы они были соотносимы с типом и содержанием урока.</a:t>
            </a:r>
          </a:p>
          <a:p>
            <a:pPr marL="0" indent="0">
              <a:buNone/>
            </a:pPr>
            <a:r>
              <a:rPr lang="ru-RU" dirty="0"/>
              <a:t>•	Большое значение имеет и личностная ориентированность.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482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Любой вид деятельности, в том числе и учебной, всегда начинается с определения цели. Ученики, которые не понимают, зачем они учатся, остаются пассивными участниками процесса. Данную компетенцию обязательно нужно развивать.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F8C9BA1-ED71-488A-B11A-28B656323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570" y="3573016"/>
            <a:ext cx="4646860" cy="310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587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B5D00C9C-9FA1-4A72-9AE7-5E93B46A33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7654925" cy="1150938"/>
          </a:xfrm>
        </p:spPr>
        <p:txBody>
          <a:bodyPr>
            <a:normAutofit fontScale="90000"/>
          </a:bodyPr>
          <a:lstStyle/>
          <a:p>
            <a:r>
              <a:rPr lang="ru-RU" dirty="0"/>
              <a:t>Категории целеполагания на уроке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xmlns="" id="{8AED04B2-50BB-478B-B206-DB1584C197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5484788"/>
              </p:ext>
            </p:extLst>
          </p:nvPr>
        </p:nvGraphicFramePr>
        <p:xfrm>
          <a:off x="323528" y="1628801"/>
          <a:ext cx="8496945" cy="5602719"/>
        </p:xfrm>
        <a:graphic>
          <a:graphicData uri="http://schemas.openxmlformats.org/drawingml/2006/table">
            <a:tbl>
              <a:tblPr firstRow="1" firstCol="1" bandRow="1"/>
              <a:tblGrid>
                <a:gridCol w="1872208">
                  <a:extLst>
                    <a:ext uri="{9D8B030D-6E8A-4147-A177-3AD203B41FA5}">
                      <a16:colId xmlns:a16="http://schemas.microsoft.com/office/drawing/2014/main" xmlns="" val="174260188"/>
                    </a:ext>
                  </a:extLst>
                </a:gridCol>
                <a:gridCol w="3792422">
                  <a:extLst>
                    <a:ext uri="{9D8B030D-6E8A-4147-A177-3AD203B41FA5}">
                      <a16:colId xmlns:a16="http://schemas.microsoft.com/office/drawing/2014/main" xmlns="" val="193485775"/>
                    </a:ext>
                  </a:extLst>
                </a:gridCol>
                <a:gridCol w="2832315">
                  <a:extLst>
                    <a:ext uri="{9D8B030D-6E8A-4147-A177-3AD203B41FA5}">
                      <a16:colId xmlns:a16="http://schemas.microsoft.com/office/drawing/2014/main" xmlns="" val="1099332213"/>
                    </a:ext>
                  </a:extLst>
                </a:gridCol>
              </a:tblGrid>
              <a:tr h="273843">
                <a:tc>
                  <a:txBody>
                    <a:bodyPr/>
                    <a:lstStyle/>
                    <a:p>
                      <a:pPr algn="ctr">
                        <a:lnSpc>
                          <a:spcPts val="2295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категории учебных целей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95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целей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95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Ключевые слова для постановки задач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68797579"/>
                  </a:ext>
                </a:extLst>
              </a:tr>
              <a:tr h="11068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Образовательная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программных знаний и навыков на уровне осознания и использования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Повторение, формулирование определения, знакомство, описание, объяснение, демонстрация, применение, контроль, обеспечение, закрепление, перечисление, выполнение, систематизация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9734624"/>
                  </a:ext>
                </a:extLst>
              </a:tr>
              <a:tr h="14788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Развивающая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общеучебных и специальных навыков, модернизация мыслительных процессов, развитие эмоциональной области, формирование умения строить монолог, работать в вопросно-ответной форме, вести диалог, развитие культуры общения, умения контролировать и оценивать самих себя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Содействие в формировании навыков, обучение сравнению, выделению основного, проведение аналогий, развитие глазомера, мелкой моторики рук, навыка ориентирования в пространстве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52057032"/>
                  </a:ext>
                </a:extLst>
              </a:tr>
              <a:tr h="24087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Воспитательная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рамках этой категории формируются эмоционально-личностное отношение к явлениям, происходящим в окружающем мире, интересы и склонности, умение переживать определенные чувства. Также в учениках воспитывается позитивное отношение к знаниям и образовательному процессу, формируются идеи, мнения и убеждения, а также самооценка и навык самостоятельной деятельности. У подопечных закладывается поведенческий опыт в любой социальной среде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Содействие формированию, стимулирование интереса, пробуждение любознательности и заинтересованности в самостоятельном решении задач, побуждение к активности, укрепление навыков, выражение своего мнения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901" marR="21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50042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23515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3A39A5F8-9BBA-4EE2-8A0B-239CC0A6DE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0765" y="1989138"/>
            <a:ext cx="7422470" cy="4176712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531CCF28-2B6A-4587-801D-AB2374333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Классификация приемов целеполагания на уроке</a:t>
            </a:r>
          </a:p>
        </p:txBody>
      </p:sp>
    </p:spTree>
    <p:extLst>
      <p:ext uri="{BB962C8B-B14F-4D97-AF65-F5344CB8AC3E}">
        <p14:creationId xmlns:p14="http://schemas.microsoft.com/office/powerpoint/2010/main" xmlns="" val="325537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2381937-E1E7-412A-9130-C757EEF1E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Тема-вопрос;</a:t>
            </a:r>
          </a:p>
          <a:p>
            <a:r>
              <a:rPr lang="ru-RU" dirty="0"/>
              <a:t>Работа над понятием;</a:t>
            </a:r>
          </a:p>
          <a:p>
            <a:r>
              <a:rPr lang="ru-RU" dirty="0"/>
              <a:t>Ситуация яркого пятна;</a:t>
            </a:r>
          </a:p>
          <a:p>
            <a:r>
              <a:rPr lang="ru-RU" dirty="0"/>
              <a:t>Исключение;</a:t>
            </a:r>
          </a:p>
          <a:p>
            <a:r>
              <a:rPr lang="ru-RU" dirty="0"/>
              <a:t>Домысливание;</a:t>
            </a:r>
          </a:p>
          <a:p>
            <a:r>
              <a:rPr lang="ru-RU" dirty="0"/>
              <a:t>Проблемная ситуация;</a:t>
            </a:r>
          </a:p>
          <a:p>
            <a:r>
              <a:rPr lang="ru-RU" dirty="0"/>
              <a:t>Группировка.</a:t>
            </a:r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B6EC1DCA-0B33-408D-863D-090B7FC43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Визуальные: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31267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6d4bb4b39a9b02df55ea05652b0c0bfe2b292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</TotalTime>
  <Words>618</Words>
  <Application>Microsoft Office PowerPoint</Application>
  <PresentationFormat>Экран (4:3)</PresentationFormat>
  <Paragraphs>90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Как поставить цель правильно? Категории и приёмы целеполагания Лушина Н.В., учитель русского языка и литературы МБОУ «Центр образования № 4»</vt:lpstr>
      <vt:lpstr>Слайд 2</vt:lpstr>
      <vt:lpstr>Слайд 3</vt:lpstr>
      <vt:lpstr>Слайд 4</vt:lpstr>
      <vt:lpstr>Слайд 5</vt:lpstr>
      <vt:lpstr>Слайд 6</vt:lpstr>
      <vt:lpstr>Категории целеполагания на уроке</vt:lpstr>
      <vt:lpstr>Классификация приемов целеполагания на уроке</vt:lpstr>
      <vt:lpstr>Визуальные: </vt:lpstr>
      <vt:lpstr>Аудиальные:</vt:lpstr>
      <vt:lpstr>Слайд 11</vt:lpstr>
      <vt:lpstr>Слайд 12</vt:lpstr>
      <vt:lpstr>Распространенные приемы целеполагания на уроке</vt:lpstr>
      <vt:lpstr>Распространенные приемы целеполагания на уроке</vt:lpstr>
      <vt:lpstr>Распространенные приемы целеполагания на уроке</vt:lpstr>
      <vt:lpstr>Ошибки в понимании целеполагания на уроке</vt:lpstr>
      <vt:lpstr>Ошибки в понимании целеполагания на уроке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 снова в школу</dc:title>
  <dc:creator>obstinate</dc:creator>
  <dc:description>Шаблон презентации с сайта https://presentation-creation.ru/</dc:description>
  <cp:lastModifiedBy>Кабинет 36</cp:lastModifiedBy>
  <cp:revision>1317</cp:revision>
  <dcterms:created xsi:type="dcterms:W3CDTF">2018-02-25T09:09:03Z</dcterms:created>
  <dcterms:modified xsi:type="dcterms:W3CDTF">2024-10-14T04:54:49Z</dcterms:modified>
</cp:coreProperties>
</file>