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f7097dd747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f7097dd747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244e124aa3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244e124aa3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f7097dd74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f7097dd74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7097dd747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7097dd747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f7097dd747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f7097dd74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f7097dd747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f7097dd747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f7097dd747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f7097dd747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244e124aa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244e124aa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244e124aa3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244e124aa3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90525" y="1323150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Целеполагание как основа проектирования деятельности учителя.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2256755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ru" sz="2460"/>
              <a:t>Почему вы не достигаете целей? Как поставить цель правильно? Из опыта учителя английского языка. </a:t>
            </a:r>
            <a:endParaRPr sz="2460"/>
          </a:p>
        </p:txBody>
      </p:sp>
      <p:sp>
        <p:nvSpPr>
          <p:cNvPr id="69" name="Google Shape;69;p13"/>
          <p:cNvSpPr txBox="1"/>
          <p:nvPr>
            <p:ph idx="1" type="subTitle"/>
          </p:nvPr>
        </p:nvSpPr>
        <p:spPr>
          <a:xfrm>
            <a:off x="5558625" y="3269775"/>
            <a:ext cx="37026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ru" sz="1860"/>
              <a:t>Автор: Шелепова Елизавета Эдуардовна </a:t>
            </a:r>
            <a:endParaRPr sz="186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ru" sz="1860"/>
              <a:t>МБОУ Центр образования №4</a:t>
            </a:r>
            <a:endParaRPr sz="186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ru" sz="1860"/>
              <a:t>г. Новомосковск </a:t>
            </a:r>
            <a:endParaRPr sz="186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/>
        </p:nvSpPr>
        <p:spPr>
          <a:xfrm>
            <a:off x="172800" y="1302925"/>
            <a:ext cx="8971200" cy="31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AutoNum type="arabicParenR"/>
            </a:pPr>
            <a:r>
              <a:rPr lang="ru" sz="2800">
                <a:solidFill>
                  <a:schemeClr val="dk1"/>
                </a:solidFill>
              </a:rPr>
              <a:t>В конце урока ученик выучит лексику по теме Food;</a:t>
            </a:r>
            <a:endParaRPr sz="2800">
              <a:solidFill>
                <a:schemeClr val="dk1"/>
              </a:solidFill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AutoNum type="arabicParenR"/>
            </a:pPr>
            <a:r>
              <a:rPr lang="ru" sz="2800">
                <a:solidFill>
                  <a:schemeClr val="dk1"/>
                </a:solidFill>
              </a:rPr>
              <a:t>В конце урока ученик сможет рассказать, что он ест на завтрак, используя 10 выученных слов; 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highlight>
                <a:srgbClr val="F4F5F6"/>
              </a:highlight>
            </a:endParaRPr>
          </a:p>
        </p:txBody>
      </p:sp>
      <p:sp>
        <p:nvSpPr>
          <p:cNvPr id="75" name="Google Shape;75;p1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Какая из этих целей, по вашему мнению, поставлена правильно?</a:t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4038" y="152400"/>
            <a:ext cx="6795925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41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/>
        </p:nvSpPr>
        <p:spPr>
          <a:xfrm>
            <a:off x="100500" y="1315775"/>
            <a:ext cx="89430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chemeClr val="dk1"/>
                </a:solidFill>
              </a:rPr>
              <a:t>1. </a:t>
            </a:r>
            <a:r>
              <a:rPr lang="ru" sz="2200"/>
              <a:t>By the end of the lesson, you’ll know animal names and body parts. 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chemeClr val="dk1"/>
                </a:solidFill>
              </a:rPr>
              <a:t>2.</a:t>
            </a:r>
            <a:r>
              <a:rPr lang="ru" sz="2200"/>
              <a:t> To present and practise a third person simple present. 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chemeClr val="dk1"/>
                </a:solidFill>
              </a:rPr>
              <a:t>3.</a:t>
            </a:r>
            <a:r>
              <a:rPr lang="ru" sz="2200"/>
              <a:t> By the end of the lesson, you’ll be able to read a text about wild animals and complete a table with facts about them. 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chemeClr val="dk1"/>
                </a:solidFill>
              </a:rPr>
              <a:t>4.</a:t>
            </a:r>
            <a:r>
              <a:rPr lang="ru" sz="2200"/>
              <a:t> By the end of the lesson, you’ll be able to match and name ten wild animals (giraffe, lion, etc.). 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chemeClr val="dk1"/>
                </a:solidFill>
              </a:rPr>
              <a:t>5.</a:t>
            </a:r>
            <a:r>
              <a:rPr lang="ru" sz="2200"/>
              <a:t> By the end of the lesson, you’ll be able to listen to a vet giving advice. 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chemeClr val="dk1"/>
                </a:solidFill>
              </a:rPr>
              <a:t>6.</a:t>
            </a:r>
            <a:r>
              <a:rPr lang="ru" sz="2200"/>
              <a:t> By the end of the lesson, you’ll be able to ask and answer questions about your pet/favourite animal (appearance, diet, environment, etc.).</a:t>
            </a:r>
            <a:endParaRPr sz="2200"/>
          </a:p>
        </p:txBody>
      </p:sp>
      <p:sp>
        <p:nvSpPr>
          <p:cNvPr id="91" name="Google Shape;91;p17"/>
          <p:cNvSpPr txBox="1"/>
          <p:nvPr>
            <p:ph type="title"/>
          </p:nvPr>
        </p:nvSpPr>
        <p:spPr>
          <a:xfrm>
            <a:off x="391450" y="893600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Here are some examples of lesson aims. Some of them are SMART aims and some are not.</a:t>
            </a:r>
            <a:endParaRPr sz="3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/>
        </p:nvSpPr>
        <p:spPr>
          <a:xfrm>
            <a:off x="100500" y="1315775"/>
            <a:ext cx="89430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chemeClr val="dk1"/>
                </a:solidFill>
              </a:rPr>
              <a:t>1. </a:t>
            </a:r>
            <a:r>
              <a:rPr lang="ru" sz="2200"/>
              <a:t>By the end of the lesson, you’ll know animal names and body parts. 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chemeClr val="dk1"/>
                </a:solidFill>
              </a:rPr>
              <a:t>2.</a:t>
            </a:r>
            <a:r>
              <a:rPr lang="ru" sz="2200"/>
              <a:t> To present and practise third person simple present. 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200">
                <a:solidFill>
                  <a:schemeClr val="accent3"/>
                </a:solidFill>
              </a:rPr>
              <a:t>3.</a:t>
            </a:r>
            <a:r>
              <a:rPr lang="ru" sz="2200"/>
              <a:t> By the end of the lesson, you’ll be able to read a text about wild animals and complete a table with facts about them. 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200">
                <a:solidFill>
                  <a:schemeClr val="accent3"/>
                </a:solidFill>
              </a:rPr>
              <a:t>4.</a:t>
            </a:r>
            <a:r>
              <a:rPr lang="ru" sz="2200"/>
              <a:t> By the end of the lesson, you’ll be able to match and name ten wild animals (giraffe, lion, etc.). 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chemeClr val="dk1"/>
                </a:solidFill>
              </a:rPr>
              <a:t>5.</a:t>
            </a:r>
            <a:r>
              <a:rPr lang="ru" sz="2200"/>
              <a:t> By the end of the lesson, you’ll be able to listen to a vet giving advice. 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200">
                <a:solidFill>
                  <a:schemeClr val="accent3"/>
                </a:solidFill>
              </a:rPr>
              <a:t>6.</a:t>
            </a:r>
            <a:r>
              <a:rPr lang="ru" sz="2200"/>
              <a:t> By the end of the lesson, you’ll be able to ask and answer questions about your pet/favourite animal (appearance, diet, environment, etc.).</a:t>
            </a:r>
            <a:endParaRPr sz="2200"/>
          </a:p>
        </p:txBody>
      </p:sp>
      <p:sp>
        <p:nvSpPr>
          <p:cNvPr id="97" name="Google Shape;97;p18"/>
          <p:cNvSpPr txBox="1"/>
          <p:nvPr>
            <p:ph type="title"/>
          </p:nvPr>
        </p:nvSpPr>
        <p:spPr>
          <a:xfrm>
            <a:off x="391450" y="893600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Here are some examples of lesson aims. Some of them are SMART aims and some are not.</a:t>
            </a:r>
            <a:endParaRPr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/>
        </p:nvSpPr>
        <p:spPr>
          <a:xfrm>
            <a:off x="100500" y="1305800"/>
            <a:ext cx="8943000" cy="4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dk1"/>
                </a:solidFill>
              </a:rPr>
              <a:t>1. </a:t>
            </a:r>
            <a:r>
              <a:rPr lang="ru" sz="2000"/>
              <a:t>By the end of the lesson, you’ll know animal names and body parts.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/>
              <a:t> By the end of the lesson, you’ll be able to match and name eight  wild animals and five animal body parts 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dk1"/>
                </a:solidFill>
              </a:rPr>
              <a:t>2.</a:t>
            </a:r>
            <a:r>
              <a:rPr lang="ru" sz="2100"/>
              <a:t> To present and practise third person simple present. </a:t>
            </a:r>
            <a:endParaRPr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/>
              <a:t>By the end of the lesson, you’ll be able to talk about pets and their habits using third person present simple affirmative and negative</a:t>
            </a:r>
            <a:endParaRPr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dk1"/>
                </a:solidFill>
              </a:rPr>
              <a:t>5.</a:t>
            </a:r>
            <a:r>
              <a:rPr lang="ru" sz="2100"/>
              <a:t> By the end of the lesson, you’ll be able to listen to a vet giving advice. </a:t>
            </a:r>
            <a:endParaRPr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/>
              <a:t>By the end of the lesson, you’ll be able to listen to a vet giving advice on taking care of pets for specific information and to complete a list of tips.</a:t>
            </a:r>
            <a:endParaRPr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  <p:sp>
        <p:nvSpPr>
          <p:cNvPr id="103" name="Google Shape;103;p19"/>
          <p:cNvSpPr txBox="1"/>
          <p:nvPr>
            <p:ph type="title"/>
          </p:nvPr>
        </p:nvSpPr>
        <p:spPr>
          <a:xfrm>
            <a:off x="391450" y="893600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Here are some examples of lesson aims. Some of them are SMART aims and some are not.</a:t>
            </a:r>
            <a:endParaRPr sz="3000"/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7036" y="2318299"/>
            <a:ext cx="344975" cy="326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8493500" y="1674600"/>
            <a:ext cx="344975" cy="34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6671525" y="2920500"/>
            <a:ext cx="344975" cy="34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8698525" y="4196775"/>
            <a:ext cx="344975" cy="34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4336" y="3584449"/>
            <a:ext cx="344975" cy="326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98536" y="4816649"/>
            <a:ext cx="344975" cy="3268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Универсальные приемы постановки целей:</a:t>
            </a:r>
            <a:endParaRPr sz="3000"/>
          </a:p>
        </p:txBody>
      </p:sp>
      <p:sp>
        <p:nvSpPr>
          <p:cNvPr id="115" name="Google Shape;115;p2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ru" sz="2400">
                <a:solidFill>
                  <a:srgbClr val="000000"/>
                </a:solidFill>
              </a:rPr>
              <a:t>Мозговой штурм;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ru" sz="2400">
                <a:solidFill>
                  <a:srgbClr val="000000"/>
                </a:solidFill>
              </a:rPr>
              <a:t>Тема-вопрос-план;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ru" sz="2400">
                <a:solidFill>
                  <a:srgbClr val="000000"/>
                </a:solidFill>
              </a:rPr>
              <a:t>Работа над понятием;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ru" sz="2400">
                <a:solidFill>
                  <a:srgbClr val="000000"/>
                </a:solidFill>
              </a:rPr>
              <a:t>Ситуация яркого пятна;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ru" sz="2400">
                <a:solidFill>
                  <a:srgbClr val="000000"/>
                </a:solidFill>
              </a:rPr>
              <a:t> Знаю-не знаю-хочу узнать;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ru" sz="2400">
                <a:solidFill>
                  <a:srgbClr val="000000"/>
                </a:solidFill>
              </a:rPr>
              <a:t>Использование загадок, ребусов;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ru" sz="2400">
                <a:solidFill>
                  <a:srgbClr val="000000"/>
                </a:solidFill>
              </a:rPr>
              <a:t>Видео/аудио материалы; </a:t>
            </a:r>
            <a:endParaRPr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Этап рефлексии </a:t>
            </a:r>
            <a:endParaRPr sz="3000"/>
          </a:p>
        </p:txBody>
      </p:sp>
      <p:sp>
        <p:nvSpPr>
          <p:cNvPr id="121" name="Google Shape;121;p21"/>
          <p:cNvSpPr txBox="1"/>
          <p:nvPr>
            <p:ph idx="1" type="body"/>
          </p:nvPr>
        </p:nvSpPr>
        <p:spPr>
          <a:xfrm>
            <a:off x="460950" y="1741500"/>
            <a:ext cx="8222100" cy="320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7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Рефлексия важна на уроке для детей по следующим причинам:</a:t>
            </a:r>
            <a:endParaRPr sz="7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1323" lvl="0" marL="457200" rtl="0" algn="l"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7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Ученики оценивают, какие знания получили, каких целей достигли, а также, для чего нужны эти полученные знания в будущем. </a:t>
            </a:r>
            <a:endParaRPr sz="7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1323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7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Они учатся правильно оценивать свою работу, а также работу своих одноклассников. </a:t>
            </a:r>
            <a:endParaRPr sz="7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1323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7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Они узнают, как развивать привычки самоконтроля и самоорганизации, как стимулировать критическое мышление, как формировать осмысленный подход к действительности. </a:t>
            </a:r>
            <a:endParaRPr sz="7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1323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AutoNum type="arabicPeriod"/>
            </a:pPr>
            <a:r>
              <a:rPr lang="ru" sz="7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ученика рефлексия важна для систематизации и сравнения своих достижений с одноклассниками.</a:t>
            </a:r>
            <a:endParaRPr sz="7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5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