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89" r:id="rId3"/>
    <p:sldId id="290" r:id="rId4"/>
    <p:sldId id="299" r:id="rId5"/>
    <p:sldId id="260" r:id="rId6"/>
    <p:sldId id="268" r:id="rId7"/>
    <p:sldId id="267" r:id="rId8"/>
    <p:sldId id="266" r:id="rId9"/>
    <p:sldId id="265" r:id="rId10"/>
    <p:sldId id="264" r:id="rId11"/>
    <p:sldId id="274" r:id="rId12"/>
    <p:sldId id="284" r:id="rId13"/>
    <p:sldId id="282" r:id="rId14"/>
    <p:sldId id="294" r:id="rId15"/>
    <p:sldId id="279" r:id="rId16"/>
    <p:sldId id="285" r:id="rId17"/>
    <p:sldId id="301" r:id="rId18"/>
    <p:sldId id="304" r:id="rId19"/>
    <p:sldId id="305" r:id="rId20"/>
    <p:sldId id="302" r:id="rId21"/>
    <p:sldId id="306" r:id="rId22"/>
    <p:sldId id="308" r:id="rId23"/>
    <p:sldId id="31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1F5"/>
    <a:srgbClr val="0066FF"/>
    <a:srgbClr val="CCFF99"/>
    <a:srgbClr val="E7F8FD"/>
    <a:srgbClr val="CE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AC78E-B09A-4657-AD36-18FA5B0B4AF3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59C87-4C55-4884-947A-326EB547C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7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59C87-4C55-4884-947A-326EB547CB5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2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8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8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CDD913-F7C1-498F-8C54-BE4081F4F5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1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83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9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CF7A-94E4-4023-B6AC-D75BC22D1C87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80CED-2E4B-41BD-AB3D-D2A3D26C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0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11" Type="http://schemas.openxmlformats.org/officeDocument/2006/relationships/image" Target="../media/image4.jpeg"/><Relationship Id="rId5" Type="http://schemas.openxmlformats.org/officeDocument/2006/relationships/slide" Target="slide13.xml"/><Relationship Id="rId10" Type="http://schemas.openxmlformats.org/officeDocument/2006/relationships/image" Target="../media/image2.emf"/><Relationship Id="rId4" Type="http://schemas.openxmlformats.org/officeDocument/2006/relationships/slide" Target="slide6.xml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11" Type="http://schemas.openxmlformats.org/officeDocument/2006/relationships/image" Target="../media/image4.jpeg"/><Relationship Id="rId5" Type="http://schemas.openxmlformats.org/officeDocument/2006/relationships/slide" Target="slide13.xml"/><Relationship Id="rId10" Type="http://schemas.openxmlformats.org/officeDocument/2006/relationships/image" Target="../media/image2.emf"/><Relationship Id="rId4" Type="http://schemas.openxmlformats.org/officeDocument/2006/relationships/slide" Target="slide6.xml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11" Type="http://schemas.openxmlformats.org/officeDocument/2006/relationships/image" Target="../media/image4.jpeg"/><Relationship Id="rId5" Type="http://schemas.openxmlformats.org/officeDocument/2006/relationships/slide" Target="slide13.xml"/><Relationship Id="rId10" Type="http://schemas.openxmlformats.org/officeDocument/2006/relationships/image" Target="../media/image2.emf"/><Relationship Id="rId4" Type="http://schemas.openxmlformats.org/officeDocument/2006/relationships/slide" Target="slide6.xml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11" Type="http://schemas.openxmlformats.org/officeDocument/2006/relationships/image" Target="../media/image4.jpeg"/><Relationship Id="rId5" Type="http://schemas.openxmlformats.org/officeDocument/2006/relationships/slide" Target="slide13.xml"/><Relationship Id="rId10" Type="http://schemas.openxmlformats.org/officeDocument/2006/relationships/image" Target="../media/image2.emf"/><Relationship Id="rId4" Type="http://schemas.openxmlformats.org/officeDocument/2006/relationships/slide" Target="slide6.xml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264695"/>
            <a:ext cx="7291138" cy="5835316"/>
          </a:xfrm>
          <a:prstGeom prst="rect">
            <a:avLst/>
          </a:prstGeom>
        </p:spPr>
      </p:pic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14313" y="214313"/>
            <a:chExt cx="8715375" cy="6429375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5" cy="6429375"/>
              <a:chOff x="214282" y="214290"/>
              <a:chExt cx="8715436" cy="6429420"/>
            </a:xfrm>
          </p:grpSpPr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14" name="Скругленный прямоугольник 13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15" name="Багетная рамка 14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Прямоугольник 15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" name="4-конечная звезда 18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4-конечная звезда 19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4-конечная звезда 20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357422" y="2703430"/>
                <a:ext cx="6228404" cy="1240733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8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Экологический</a:t>
                </a:r>
                <a:endParaRPr lang="ru-RU" sz="8000" b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4F81BD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4-конечная звезда 3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4-конечная звезда 3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4-конечная звезда 33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Пятно 1 36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Пятно 1 37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Пятно 1 38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Пятно 1 39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Пятно 1 40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Пятно 1 41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 bwMode="auto">
            <a:xfrm>
              <a:off x="4429654" y="3891193"/>
              <a:ext cx="4300780" cy="12407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err="1" smtClean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брейн-ринг</a:t>
              </a:r>
              <a:endParaRPr lang="ru-RU" sz="8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Уравнение" r:id="rId7" imgW="114120" imgH="215640" progId="Equation.3">
                    <p:embed/>
                  </p:oleObj>
                </mc:Choice>
                <mc:Fallback>
                  <p:oleObj name="Уравнение" r:id="rId7" imgW="1141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Формула" r:id="rId9" imgW="12994920" imgH="6491160" progId="Equation.3">
                    <p:embed/>
                  </p:oleObj>
                </mc:Choice>
                <mc:Fallback>
                  <p:oleObj name="Формула" r:id="rId9" imgW="12994920" imgH="6491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8" y="209223"/>
            <a:ext cx="3800820" cy="2765332"/>
          </a:xfrm>
          <a:prstGeom prst="rect">
            <a:avLst/>
          </a:prstGeom>
        </p:spPr>
      </p:pic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152400" y="185451"/>
            <a:ext cx="12191999" cy="6857990"/>
            <a:chOff x="214313" y="214313"/>
            <a:chExt cx="8715374" cy="6429366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4" cy="6429366"/>
              <a:chOff x="214282" y="214290"/>
              <a:chExt cx="8715436" cy="6429420"/>
            </a:xfrm>
          </p:grpSpPr>
          <p:sp>
            <p:nvSpPr>
              <p:cNvPr id="52" name="Скругленный прямоугольник 51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53" name="Скругленный прямоугольник 52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54" name="Багетная рамка 53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Прямоугольник 54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8" name="4-конечная звезда 57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4-конечная звезда 58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357422" y="2230433"/>
                <a:ext cx="6228404" cy="1240735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8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Экологический</a:t>
                </a:r>
                <a:endParaRPr lang="ru-RU" sz="8000" b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4F81BD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4-конечная звезда 70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4-конечная звезда 71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4-конечная звезда 73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4-конечная звезда 74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Пятно 1 75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Пятно 1 76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Пятно 1 77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Пятно 1 78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Пятно 1 79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Пятно 1 80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 bwMode="auto">
            <a:xfrm>
              <a:off x="4429654" y="3489855"/>
              <a:ext cx="4300780" cy="24525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err="1" smtClean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брейн-ринг</a:t>
              </a:r>
              <a:endParaRPr lang="ru-RU" sz="8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Подготовила и провела </a:t>
              </a:r>
              <a:r>
                <a:rPr lang="ru-RU" sz="2800" b="1" dirty="0" err="1" smtClean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Курносова</a:t>
              </a:r>
              <a:r>
                <a:rPr lang="ru-RU" sz="2800" b="1" dirty="0" smtClean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 Е.А.,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учитель математики</a:t>
              </a:r>
              <a:endPara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Уравнение" r:id="rId12" imgW="114120" imgH="215640" progId="Equation.3">
                    <p:embed/>
                  </p:oleObj>
                </mc:Choice>
                <mc:Fallback>
                  <p:oleObj name="Уравнение" r:id="rId12" imgW="114120" imgH="215640" progId="Equation.3">
                    <p:embed/>
                    <p:pic>
                      <p:nvPicPr>
                        <p:cNvPr id="0" name="Object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Формула" r:id="rId13" imgW="12994920" imgH="6491160" progId="Equation.3">
                    <p:embed/>
                  </p:oleObj>
                </mc:Choice>
                <mc:Fallback>
                  <p:oleObj name="Формула" r:id="rId13" imgW="12994920" imgH="6491160" progId="Equation.3">
                    <p:embed/>
                    <p:pic>
                      <p:nvPicPr>
                        <p:cNvPr id="0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47" y="871667"/>
            <a:ext cx="1913163" cy="132773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3" y="899889"/>
            <a:ext cx="1913163" cy="1327735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69" y="894245"/>
            <a:ext cx="1913163" cy="13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3933022" y="264695"/>
            <a:ext cx="7260115" cy="5835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8973" y="528810"/>
            <a:ext cx="6367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200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Весной очистка свалки была закончена за три дня. В первый день очистили 35% всей площади, во второй 33%, а в третьей день остальную часть. Найдите площадь участка свалки, если в третий день очистили на 0,6 га меньше, чем в первый?</a:t>
            </a:r>
            <a:endParaRPr lang="ru-RU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га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45" y="3899971"/>
            <a:ext cx="3616159" cy="23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329630" y="264695"/>
            <a:ext cx="7315200" cy="583531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кг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4737" y="561860"/>
            <a:ext cx="6654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Легковому автомобилю для сгорания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1,6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 бензина требуется 2,5 кг кислорода. Сколько килограммов кислорода потребуется, если при поездке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израсходовано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 л бензина?</a:t>
            </a:r>
            <a:endParaRPr lang="ru-RU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 b="18947"/>
          <a:stretch/>
        </p:blipFill>
        <p:spPr>
          <a:xfrm>
            <a:off x="1066800" y="3745736"/>
            <a:ext cx="4785645" cy="22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3503364" y="264695"/>
            <a:ext cx="7667740" cy="5835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7107" y="605928"/>
            <a:ext cx="6257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в лесу горит костёр, то в радиусе 150 м покидают гнёзда совы и другие птицы и насиживаемые яйца успевают остыть, кладка погибает. Вычислите площадь леса, которую покинули птицы при пожаре.</a:t>
            </a:r>
            <a:endParaRPr lang="ru-RU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70650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07" y="3745736"/>
            <a:ext cx="4043948" cy="24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197428" y="275712"/>
            <a:ext cx="7370284" cy="58353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4906" y="683046"/>
            <a:ext cx="6775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объекте произошла авария с утечкой ядовитого газа. Определите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(в м²)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опасной зоны, если её радиус равен 1 км 200м.</a:t>
            </a:r>
            <a:endParaRPr lang="ru-RU" sz="1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017041" y="2110552"/>
            <a:ext cx="2811380" cy="2581764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4521600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28" y="2677101"/>
            <a:ext cx="3669632" cy="27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12" y="3360144"/>
            <a:ext cx="3726579" cy="2467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142343" y="264694"/>
            <a:ext cx="7557572" cy="583531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0670" y="462708"/>
            <a:ext cx="6731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Сова съедает за ночь 7-8 мышей. Одна совиная семья уничтожает за год до 10 тысяч мышей-полевок, спасая этим до 20т зерна, которое могли бы уничтожить мыши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тонн зерна спасут 25 совиных семей?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90" y="3117773"/>
            <a:ext cx="3464836" cy="2831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186410" y="264695"/>
            <a:ext cx="7524520" cy="58353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6771" y="683046"/>
            <a:ext cx="6191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 съедает в день в среднем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гусениц, 5 личинок майского жука,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личинок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щелкунов. Сколько за год кукушка съест всего личинок и гусениц?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34675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3955056" y="264695"/>
            <a:ext cx="7689774" cy="583531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1680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4905" y="484742"/>
            <a:ext cx="6378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 точечная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 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съедает 60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Мухоловка-пеструшка - совсем небольшая птичка, но она съедает за день 300 мух и комаров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всего съедят тлей, мух и комаров три божьих коровки и пять мухоловок-пеструшек?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b="15351"/>
          <a:stretch/>
        </p:blipFill>
        <p:spPr>
          <a:xfrm>
            <a:off x="3160294" y="3944039"/>
            <a:ext cx="3084095" cy="24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264695"/>
            <a:ext cx="7291138" cy="5835316"/>
          </a:xfrm>
          <a:prstGeom prst="rect">
            <a:avLst/>
          </a:prstGeom>
        </p:spPr>
      </p:pic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14313" y="214313"/>
            <a:chExt cx="8715375" cy="6429375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5" cy="6429375"/>
              <a:chOff x="214282" y="214290"/>
              <a:chExt cx="8715436" cy="6429420"/>
            </a:xfrm>
          </p:grpSpPr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14" name="Скругленный прямоугольник 13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15" name="Багетная рамка 14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Прямоугольник 15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" name="4-конечная звезда 18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4-конечная звезда 19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4-конечная звезда 20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357422" y="2703430"/>
                <a:ext cx="6228404" cy="1240733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8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Экологический</a:t>
                </a:r>
                <a:endParaRPr lang="ru-RU" sz="8000" b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4F81BD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4-конечная звезда 3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4-конечная звезда 3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4-конечная звезда 33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Пятно 1 36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Пятно 1 37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Пятно 1 38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Пятно 1 39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Пятно 1 40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Пятно 1 41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 bwMode="auto">
            <a:xfrm>
              <a:off x="4429654" y="3891193"/>
              <a:ext cx="4300780" cy="12407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err="1" smtClean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брейн-ринг</a:t>
              </a:r>
              <a:endParaRPr lang="ru-RU" sz="8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6" name="Уравнение" r:id="rId7" imgW="114120" imgH="215640" progId="Equation.3">
                    <p:embed/>
                  </p:oleObj>
                </mc:Choice>
                <mc:Fallback>
                  <p:oleObj name="Уравнение" r:id="rId7" imgW="1141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7" name="Формула" r:id="rId9" imgW="12994920" imgH="6491160" progId="Equation.3">
                    <p:embed/>
                  </p:oleObj>
                </mc:Choice>
                <mc:Fallback>
                  <p:oleObj name="Формула" r:id="rId9" imgW="12994920" imgH="6491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8" y="209223"/>
            <a:ext cx="3800820" cy="2765332"/>
          </a:xfrm>
          <a:prstGeom prst="rect">
            <a:avLst/>
          </a:prstGeom>
        </p:spPr>
      </p:pic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0" y="0"/>
            <a:ext cx="12344399" cy="7010390"/>
            <a:chOff x="105371" y="71438"/>
            <a:chExt cx="8824316" cy="6572241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105371" y="71438"/>
              <a:ext cx="8824316" cy="6572241"/>
              <a:chOff x="105339" y="71414"/>
              <a:chExt cx="8824379" cy="6572296"/>
            </a:xfrm>
          </p:grpSpPr>
          <p:sp>
            <p:nvSpPr>
              <p:cNvPr id="52" name="Скругленный прямоугольник 51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53" name="Скругленный прямоугольник 52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54" name="Багетная рамка 53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Прямоугольник 54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05339" y="71414"/>
                <a:ext cx="8824379" cy="6572296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8" name="4-конечная звезда 57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4-конечная звезда 58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405842" y="2703430"/>
                <a:ext cx="6228404" cy="1817820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II </a:t>
                </a:r>
                <a:r>
                  <a:rPr lang="ru-RU" sz="12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раунд</a:t>
                </a:r>
              </a:p>
            </p:txBody>
          </p:sp>
          <p:sp>
            <p:nvSpPr>
              <p:cNvPr id="71" name="4-конечная звезда 70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4-конечная звезда 71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4-конечная звезда 73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4-конечная звезда 74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Пятно 1 75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Пятно 1 76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Пятно 1 77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Пятно 1 78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Пятно 1 79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Пятно 1 80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8" name="Уравнение" r:id="rId12" imgW="114120" imgH="215640" progId="Equation.3">
                    <p:embed/>
                  </p:oleObj>
                </mc:Choice>
                <mc:Fallback>
                  <p:oleObj name="Уравнение" r:id="rId12" imgW="114120" imgH="215640" progId="Equation.3">
                    <p:embed/>
                    <p:pic>
                      <p:nvPicPr>
                        <p:cNvPr id="0" name="Object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9" name="Формула" r:id="rId13" imgW="12994920" imgH="6491160" progId="Equation.3">
                    <p:embed/>
                  </p:oleObj>
                </mc:Choice>
                <mc:Fallback>
                  <p:oleObj name="Формула" r:id="rId13" imgW="12994920" imgH="6491160" progId="Equation.3">
                    <p:embed/>
                    <p:pic>
                      <p:nvPicPr>
                        <p:cNvPr id="0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47" y="871667"/>
            <a:ext cx="1913163" cy="132773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3" y="899889"/>
            <a:ext cx="1913163" cy="1327735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69" y="894245"/>
            <a:ext cx="1913163" cy="13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176270"/>
            <a:ext cx="7291138" cy="5923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3080" y="517793"/>
            <a:ext cx="1111349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Перевертыши</a:t>
            </a:r>
          </a:p>
          <a:p>
            <a:pPr algn="ctr">
              <a:spcAft>
                <a:spcPts val="600"/>
              </a:spcAft>
            </a:pPr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Замените выражение известной пословицей или поговоркой</a:t>
            </a:r>
          </a:p>
        </p:txBody>
      </p:sp>
    </p:spTree>
    <p:extLst>
      <p:ext uri="{BB962C8B-B14F-4D97-AF65-F5344CB8AC3E}">
        <p14:creationId xmlns:p14="http://schemas.microsoft.com/office/powerpoint/2010/main" val="273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176270"/>
            <a:ext cx="7291138" cy="5923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3080" y="517793"/>
            <a:ext cx="1111349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6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Экологическая шифровка</a:t>
            </a:r>
          </a:p>
          <a:p>
            <a:pPr algn="ctr">
              <a:spcAft>
                <a:spcPts val="600"/>
              </a:spcAft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Обведите в кружок заглавную букву того высказывания, с которым вы согласны</a:t>
            </a:r>
            <a:endParaRPr lang="ru-RU" sz="48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ru-RU" sz="96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264695"/>
            <a:ext cx="7291138" cy="58353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2366" y="1169585"/>
            <a:ext cx="1074144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ропаганда экологического образования школьников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264695"/>
            <a:ext cx="7291138" cy="5835316"/>
          </a:xfrm>
          <a:prstGeom prst="rect">
            <a:avLst/>
          </a:prstGeom>
        </p:spPr>
      </p:pic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14313" y="214313"/>
            <a:chExt cx="8715375" cy="6429375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5" cy="6429375"/>
              <a:chOff x="214282" y="214290"/>
              <a:chExt cx="8715436" cy="6429420"/>
            </a:xfrm>
          </p:grpSpPr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14" name="Скругленный прямоугольник 13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15" name="Багетная рамка 14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Прямоугольник 15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" name="4-конечная звезда 18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4-конечная звезда 19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4-конечная звезда 20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357422" y="2703430"/>
                <a:ext cx="6228404" cy="1240733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8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Экологический</a:t>
                </a:r>
                <a:endParaRPr lang="ru-RU" sz="8000" b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4F81BD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4-конечная звезда 3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4-конечная звезда 3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4-конечная звезда 33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Пятно 1 36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Пятно 1 37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Пятно 1 38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Пятно 1 39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Пятно 1 40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Пятно 1 41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 bwMode="auto">
            <a:xfrm>
              <a:off x="4429654" y="3891193"/>
              <a:ext cx="4300780" cy="12407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err="1" smtClean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брейн-ринг</a:t>
              </a:r>
              <a:endParaRPr lang="ru-RU" sz="8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0" name="Уравнение" r:id="rId7" imgW="114120" imgH="215640" progId="Equation.3">
                    <p:embed/>
                  </p:oleObj>
                </mc:Choice>
                <mc:Fallback>
                  <p:oleObj name="Уравнение" r:id="rId7" imgW="1141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1" name="Формула" r:id="rId9" imgW="12994920" imgH="6491160" progId="Equation.3">
                    <p:embed/>
                  </p:oleObj>
                </mc:Choice>
                <mc:Fallback>
                  <p:oleObj name="Формула" r:id="rId9" imgW="12994920" imgH="6491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8" y="209223"/>
            <a:ext cx="3800820" cy="2765332"/>
          </a:xfrm>
          <a:prstGeom prst="rect">
            <a:avLst/>
          </a:prstGeom>
        </p:spPr>
      </p:pic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0" y="0"/>
            <a:ext cx="12344399" cy="7010390"/>
            <a:chOff x="105371" y="71438"/>
            <a:chExt cx="8824316" cy="6572241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105371" y="71438"/>
              <a:ext cx="8824316" cy="6572241"/>
              <a:chOff x="105339" y="71414"/>
              <a:chExt cx="8824379" cy="6572296"/>
            </a:xfrm>
          </p:grpSpPr>
          <p:sp>
            <p:nvSpPr>
              <p:cNvPr id="52" name="Скругленный прямоугольник 51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53" name="Скругленный прямоугольник 52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54" name="Багетная рамка 53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Прямоугольник 54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05339" y="71414"/>
                <a:ext cx="8824379" cy="6572296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8" name="4-конечная звезда 57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4-конечная звезда 58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405842" y="2703430"/>
                <a:ext cx="6228404" cy="1817820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III </a:t>
                </a:r>
                <a:r>
                  <a:rPr lang="ru-RU" sz="12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раунд</a:t>
                </a:r>
              </a:p>
            </p:txBody>
          </p:sp>
          <p:sp>
            <p:nvSpPr>
              <p:cNvPr id="71" name="4-конечная звезда 70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4-конечная звезда 71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4-конечная звезда 73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4-конечная звезда 74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Пятно 1 75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Пятно 1 76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Пятно 1 77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Пятно 1 78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Пятно 1 79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Пятно 1 80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2" name="Уравнение" r:id="rId12" imgW="114120" imgH="215640" progId="Equation.3">
                    <p:embed/>
                  </p:oleObj>
                </mc:Choice>
                <mc:Fallback>
                  <p:oleObj name="Уравнение" r:id="rId12" imgW="114120" imgH="215640" progId="Equation.3">
                    <p:embed/>
                    <p:pic>
                      <p:nvPicPr>
                        <p:cNvPr id="0" name="Object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3" name="Формула" r:id="rId13" imgW="12994920" imgH="6491160" progId="Equation.3">
                    <p:embed/>
                  </p:oleObj>
                </mc:Choice>
                <mc:Fallback>
                  <p:oleObj name="Формула" r:id="rId13" imgW="12994920" imgH="6491160" progId="Equation.3">
                    <p:embed/>
                    <p:pic>
                      <p:nvPicPr>
                        <p:cNvPr id="0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47" y="871667"/>
            <a:ext cx="1913163" cy="132773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3" y="899889"/>
            <a:ext cx="1913163" cy="1327735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69" y="894245"/>
            <a:ext cx="1913163" cy="13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176270"/>
            <a:ext cx="7291138" cy="5923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3080" y="517793"/>
            <a:ext cx="1099666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880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8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буриме</a:t>
            </a:r>
          </a:p>
          <a:p>
            <a:pPr algn="ctr">
              <a:spcAft>
                <a:spcPts val="600"/>
              </a:spcAft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Небеса – чудеса,</a:t>
            </a:r>
          </a:p>
          <a:p>
            <a:pPr algn="ctr">
              <a:spcAft>
                <a:spcPts val="600"/>
              </a:spcAft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Вокруг – друг,</a:t>
            </a:r>
          </a:p>
          <a:p>
            <a:pPr algn="ctr">
              <a:spcAft>
                <a:spcPts val="600"/>
              </a:spcAft>
            </a:pP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- дровосек</a:t>
            </a:r>
          </a:p>
          <a:p>
            <a:pPr algn="ctr">
              <a:spcAft>
                <a:spcPts val="600"/>
              </a:spcAft>
            </a:pPr>
            <a:endParaRPr lang="ru-RU" sz="66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0_660d4_828571f9_X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65243"/>
            <a:ext cx="12192000" cy="3404212"/>
          </a:xfrm>
          <a:noFill/>
          <a:ln/>
        </p:spPr>
      </p:pic>
      <p:pic>
        <p:nvPicPr>
          <p:cNvPr id="5" name="Picture 4" descr="0_660d4_828571f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88" name="WordArt 420"/>
          <p:cNvSpPr>
            <a:spLocks noChangeArrowheads="1" noChangeShapeType="1" noTextEdit="1"/>
          </p:cNvSpPr>
          <p:nvPr/>
        </p:nvSpPr>
        <p:spPr bwMode="auto">
          <a:xfrm>
            <a:off x="1390651" y="2276476"/>
            <a:ext cx="10176933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275712"/>
            <a:ext cx="7291138" cy="58353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7144" y="567172"/>
            <a:ext cx="340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игры: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2704" y="1476260"/>
            <a:ext cx="103338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У каждой команды на столе сигнальная карточка. Командам задаются вопросы, и та из команд, которая первой поднимет сигнальную карточку, дает ответ на поставленный вопрос. За каждый правильный ответ команда получает 1 очко.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Если одна из команд дает неверный ответ, то право хода переходит к другой команде и т. д.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Если все команды дают неверный ответ, то в игру вступают болельщики. Команда болельщиков также может принести очко своей команде.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Игра состоит из трех раундов.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900862" y="264695"/>
            <a:ext cx="7291138" cy="5835316"/>
          </a:xfrm>
          <a:prstGeom prst="rect">
            <a:avLst/>
          </a:prstGeom>
        </p:spPr>
      </p:pic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14313" y="214313"/>
            <a:chExt cx="8715375" cy="6429375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5" cy="6429375"/>
              <a:chOff x="214282" y="214290"/>
              <a:chExt cx="8715436" cy="6429420"/>
            </a:xfrm>
          </p:grpSpPr>
          <p:sp>
            <p:nvSpPr>
              <p:cNvPr id="13" name="Скругленный прямоугольник 12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14" name="Скругленный прямоугольник 13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15" name="Багетная рамка 14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Прямоугольник 15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" name="4-конечная звезда 18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4-конечная звезда 19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4-конечная звезда 20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357422" y="2703430"/>
                <a:ext cx="6228404" cy="1240733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8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Экологический</a:t>
                </a:r>
                <a:endParaRPr lang="ru-RU" sz="8000" b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4F81BD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4-конечная звезда 31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4-конечная звезда 32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4-конечная звезда 33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4-конечная звезда 34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4-конечная звезда 35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Пятно 1 36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Пятно 1 37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Пятно 1 38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Пятно 1 39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Пятно 1 40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Пятно 1 41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 bwMode="auto">
            <a:xfrm>
              <a:off x="4429654" y="3891193"/>
              <a:ext cx="4300780" cy="12407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0" b="1" dirty="0" err="1" smtClean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charset="0"/>
                  <a:cs typeface="Arial" charset="0"/>
                </a:rPr>
                <a:t>брейн-ринг</a:t>
              </a:r>
              <a:endParaRPr lang="ru-RU" sz="8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2" name="Уравнение" r:id="rId7" imgW="114120" imgH="215640" progId="Equation.3">
                    <p:embed/>
                  </p:oleObj>
                </mc:Choice>
                <mc:Fallback>
                  <p:oleObj name="Уравнение" r:id="rId7" imgW="1141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3" name="Формула" r:id="rId9" imgW="12994920" imgH="6491160" progId="Equation.3">
                    <p:embed/>
                  </p:oleObj>
                </mc:Choice>
                <mc:Fallback>
                  <p:oleObj name="Формула" r:id="rId9" imgW="12994920" imgH="6491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8" y="209223"/>
            <a:ext cx="3800820" cy="2765332"/>
          </a:xfrm>
          <a:prstGeom prst="rect">
            <a:avLst/>
          </a:prstGeom>
        </p:spPr>
      </p:pic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0" y="0"/>
            <a:ext cx="12344399" cy="7010390"/>
            <a:chOff x="105371" y="71438"/>
            <a:chExt cx="8824316" cy="6572241"/>
          </a:xfrm>
        </p:grpSpPr>
        <p:grpSp>
          <p:nvGrpSpPr>
            <p:cNvPr id="7" name="Группа 3"/>
            <p:cNvGrpSpPr>
              <a:grpSpLocks/>
            </p:cNvGrpSpPr>
            <p:nvPr/>
          </p:nvGrpSpPr>
          <p:grpSpPr bwMode="auto">
            <a:xfrm>
              <a:off x="105371" y="71438"/>
              <a:ext cx="8824316" cy="6572241"/>
              <a:chOff x="105339" y="71414"/>
              <a:chExt cx="8824379" cy="6572296"/>
            </a:xfrm>
          </p:grpSpPr>
          <p:sp>
            <p:nvSpPr>
              <p:cNvPr id="52" name="Скругленный прямоугольник 51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53" name="Скругленный прямоугольник 52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54" name="Багетная рамка 53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Прямоугольник 54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05339" y="71414"/>
                <a:ext cx="8824379" cy="6572296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8" name="4-конечная звезда 57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4-конечная звезда 58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4-конечная звезда 59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405842" y="2703430"/>
                <a:ext cx="6228404" cy="1817820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I </a:t>
                </a:r>
                <a:r>
                  <a:rPr lang="ru-RU" sz="12000" b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раунд</a:t>
                </a:r>
              </a:p>
            </p:txBody>
          </p:sp>
          <p:sp>
            <p:nvSpPr>
              <p:cNvPr id="71" name="4-конечная звезда 70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4-конечная звезда 71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4-конечная звезда 72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4-конечная звезда 73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4-конечная звезда 74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Пятно 1 75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Пятно 1 76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Пятно 1 77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Пятно 1 78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Пятно 1 79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Пятно 1 80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4" name="Уравнение" r:id="rId12" imgW="114120" imgH="215640" progId="Equation.3">
                    <p:embed/>
                  </p:oleObj>
                </mc:Choice>
                <mc:Fallback>
                  <p:oleObj name="Уравнение" r:id="rId12" imgW="114120" imgH="215640" progId="Equation.3">
                    <p:embed/>
                    <p:pic>
                      <p:nvPicPr>
                        <p:cNvPr id="0" name="Object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5" name="Формула" r:id="rId13" imgW="12994920" imgH="6491160" progId="Equation.3">
                    <p:embed/>
                  </p:oleObj>
                </mc:Choice>
                <mc:Fallback>
                  <p:oleObj name="Формула" r:id="rId13" imgW="12994920" imgH="6491160" progId="Equation.3">
                    <p:embed/>
                    <p:pic>
                      <p:nvPicPr>
                        <p:cNvPr id="0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47" y="871667"/>
            <a:ext cx="1913163" cy="132773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3" y="899889"/>
            <a:ext cx="1913163" cy="1327735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69" y="894245"/>
            <a:ext cx="1913163" cy="13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074597" y="297745"/>
            <a:ext cx="6986338" cy="5835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7956" y="429658"/>
            <a:ext cx="53173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Брошенная на землю кожура от банана в нашем климате разлагается около 2 лет. Брошенный окурок сигареты разлагается на два года дольше. Пластиковый пакет разлагается на восемь лет дольше, чем окурок. Сколько лет потребуется для того чтобы разложился пакет? </a:t>
            </a:r>
            <a:endParaRPr lang="ru-RU" sz="22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97" y="4726237"/>
            <a:ext cx="1955194" cy="1388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7" y="4395731"/>
            <a:ext cx="1778460" cy="1773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33" y="4693184"/>
            <a:ext cx="1156926" cy="13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31" y="4406747"/>
            <a:ext cx="4252510" cy="1972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4008496" y="176560"/>
            <a:ext cx="7291138" cy="58353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0839" y="341523"/>
            <a:ext cx="67313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палаточном лагере на площади в 1 га за 3 месяца отдыхают 100 туристов. За сутки один невоспитанный турист может сжечь 1 м</a:t>
            </a:r>
            <a:r>
              <a:rPr lang="ru-RU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древесины, оставить на дереве автограф площадью 1дм</a:t>
            </a:r>
            <a:r>
              <a:rPr lang="ru-RU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сломать до 10 молодых деревьев. Какой вред  могут принести лесу 100 невоспитанных туристов?</a:t>
            </a:r>
            <a:endParaRPr lang="ru-RU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017041" y="2110552"/>
            <a:ext cx="2546685" cy="2280974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100м³,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100дм²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д.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3657600" y="297746"/>
            <a:ext cx="7006728" cy="5835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1176" y="583894"/>
            <a:ext cx="5982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200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суровую зиму в лесу может погибнуть до 90% птиц. Если в лесу обитало 3400 птиц, то, какое количество оставшихся? </a:t>
            </a:r>
            <a:endParaRPr lang="ru-RU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3060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4" y="2467779"/>
            <a:ext cx="3378065" cy="33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3844888" y="264695"/>
            <a:ext cx="7700789" cy="5835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1345" y="374573"/>
            <a:ext cx="7149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200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 на территории области на складах хозяйств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форм собственности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хранится около 500 тонн ядохимикатов, не пригодных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использованию, из них более 25 тонн ртутьсодержащих  соединений. Сколько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ядохимикатов составляют ртутьсодержащие  соединения?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390020" y="2468986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21" y="4329630"/>
            <a:ext cx="3612481" cy="22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14" y="3095740"/>
            <a:ext cx="3718823" cy="2952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8421" r="9858" b="13684"/>
          <a:stretch/>
        </p:blipFill>
        <p:spPr>
          <a:xfrm>
            <a:off x="3899971" y="275712"/>
            <a:ext cx="7601638" cy="5835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5754" y="594911"/>
            <a:ext cx="6632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200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леса на планете занимают около 40 млн.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км². 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 эта величина уменьшается на 2%.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Какую площадь будут занимать леса через 30 лет?</a:t>
            </a:r>
            <a:endParaRPr lang="ru-RU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017041" y="2110552"/>
            <a:ext cx="2281991" cy="2040343"/>
          </a:xfrm>
          <a:prstGeom prst="wedgeEllipseCallout">
            <a:avLst/>
          </a:prstGeom>
          <a:solidFill>
            <a:srgbClr val="C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км²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657</Words>
  <Application>Microsoft Office PowerPoint</Application>
  <PresentationFormat>Широкоэкранный</PresentationFormat>
  <Paragraphs>82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Impact</vt:lpstr>
      <vt:lpstr>Times New Roman</vt:lpstr>
      <vt:lpstr>Тема Office</vt:lpstr>
      <vt:lpstr>Уравнение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Олег</cp:lastModifiedBy>
  <cp:revision>25</cp:revision>
  <dcterms:created xsi:type="dcterms:W3CDTF">2017-02-17T15:03:22Z</dcterms:created>
  <dcterms:modified xsi:type="dcterms:W3CDTF">2024-01-28T07:50:49Z</dcterms:modified>
</cp:coreProperties>
</file>