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9" r:id="rId4"/>
    <p:sldId id="275" r:id="rId5"/>
    <p:sldId id="276" r:id="rId6"/>
    <p:sldId id="281" r:id="rId7"/>
    <p:sldId id="260" r:id="rId8"/>
    <p:sldId id="261" r:id="rId9"/>
    <p:sldId id="263" r:id="rId10"/>
    <p:sldId id="277" r:id="rId11"/>
    <p:sldId id="278" r:id="rId12"/>
    <p:sldId id="271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99FFCC"/>
    <a:srgbClr val="99FF99"/>
    <a:srgbClr val="66FF66"/>
    <a:srgbClr val="99CC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2EBCFD7-87CC-4DD0-BBC8-0831EAAA67C2}" type="datetimeFigureOut">
              <a:rPr lang="ru-RU"/>
              <a:pPr>
                <a:defRPr/>
              </a:pPr>
              <a:t>28.01.2024</a:t>
            </a:fld>
            <a:endParaRPr lang="ru-RU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5CFD804-E60F-4208-A970-DCA82634BC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6507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889969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E1E43-B582-4C1C-A98E-319DF3BA8F69}" type="datetimeFigureOut">
              <a:rPr lang="ru-RU"/>
              <a:pPr>
                <a:defRPr/>
              </a:pPr>
              <a:t>28.01.2024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2E95F-CD32-44B6-9D28-6F38A89A8B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5C7F-C11F-4601-B858-D6116481C25A}" type="datetimeFigureOut">
              <a:rPr lang="ru-RU"/>
              <a:pPr>
                <a:defRPr/>
              </a:pPr>
              <a:t>28.01.2024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C3682-1739-47C0-8CD0-3029D5AEDF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8FBDA-222E-400E-AD5C-E414084C5854}" type="datetimeFigureOut">
              <a:rPr lang="ru-RU"/>
              <a:pPr>
                <a:defRPr/>
              </a:pPr>
              <a:t>28.01.2024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71900-B06B-444E-AB8D-47841490EC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89832-7D66-4A16-A6C9-70AE8C16BBF1}" type="datetimeFigureOut">
              <a:rPr lang="ru-RU"/>
              <a:pPr>
                <a:defRPr/>
              </a:pPr>
              <a:t>28.01.2024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F5C6B-7D11-401E-8181-DC7CFC9729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30B80-93D6-4D63-8C4D-092003D8517B}" type="datetimeFigureOut">
              <a:rPr lang="ru-RU"/>
              <a:pPr>
                <a:defRPr/>
              </a:pPr>
              <a:t>28.01.2024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D6EB7-C829-4322-9C84-9A04504C0D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3F874-6D4E-4C93-B15A-75D4D52798CB}" type="datetimeFigureOut">
              <a:rPr lang="ru-RU"/>
              <a:pPr>
                <a:defRPr/>
              </a:pPr>
              <a:t>28.01.2024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5B46B-6E27-453A-952E-7C7ACDE67B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4D521-96B7-4B86-B8A1-74CBBEDBEF7D}" type="datetimeFigureOut">
              <a:rPr lang="ru-RU"/>
              <a:pPr>
                <a:defRPr/>
              </a:pPr>
              <a:t>28.01.2024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29AAA-60D0-4612-A036-83DA130E8C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EBD65-76E7-41C6-81D4-C0D54A72EE24}" type="datetimeFigureOut">
              <a:rPr lang="ru-RU"/>
              <a:pPr>
                <a:defRPr/>
              </a:pPr>
              <a:t>28.01.2024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83347-1D60-445D-A6FC-611DB4360D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7B68-329D-48FB-B8ED-9577E73E5307}" type="datetimeFigureOut">
              <a:rPr lang="ru-RU"/>
              <a:pPr>
                <a:defRPr/>
              </a:pPr>
              <a:t>28.01.2024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99FA2-CC59-4B31-BD33-8B0A2516FC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D3A0-4CFD-4402-AE5F-878B44C672BC}" type="datetimeFigureOut">
              <a:rPr lang="ru-RU"/>
              <a:pPr>
                <a:defRPr/>
              </a:pPr>
              <a:t>28.01.2024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3B308-5EC3-42AD-A2A4-CE091F5AD9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2CBAED11-4DD6-48A7-A51A-069C854CB327}" type="datetimeFigureOut">
              <a:rPr lang="ru-RU"/>
              <a:pPr>
                <a:defRPr/>
              </a:pPr>
              <a:t>28.01.2024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F2CC856E-E9CA-4DE8-ACA9-B4704A2F07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69" r:id="rId3"/>
    <p:sldLayoutId id="2147483672" r:id="rId4"/>
    <p:sldLayoutId id="2147483668" r:id="rId5"/>
    <p:sldLayoutId id="2147483667" r:id="rId6"/>
    <p:sldLayoutId id="2147483673" r:id="rId7"/>
    <p:sldLayoutId id="2147483666" r:id="rId8"/>
    <p:sldLayoutId id="2147483665" r:id="rId9"/>
    <p:sldLayoutId id="2147483664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9366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Повторение пройденного материала</a:t>
            </a:r>
            <a:endParaRPr lang="ru-RU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3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251520" y="1412776"/>
            <a:ext cx="8712968" cy="5328592"/>
          </a:xfrm>
          <a:blipFill rotWithShape="1">
            <a:blip r:embed="rId2"/>
            <a:stretch>
              <a:fillRect l="-559" t="-915"/>
            </a:stretch>
          </a:blipFill>
        </p:spPr>
        <p:txBody>
          <a:bodyPr rtlCol="0">
            <a:normAutofit/>
          </a:bodyPr>
          <a:lstStyle/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5"/>
          <p:cNvSpPr>
            <a:spLocks noGrp="1"/>
          </p:cNvSpPr>
          <p:nvPr>
            <p:ph type="title"/>
          </p:nvPr>
        </p:nvSpPr>
        <p:spPr bwMode="auto">
          <a:xfrm>
            <a:off x="468313" y="692150"/>
            <a:ext cx="8229600" cy="990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2000" b="1" smtClean="0">
                <a:latin typeface="Century Schoolbook" pitchFamily="18" charset="0"/>
              </a:rPr>
              <a:t>Второй этап. </a:t>
            </a:r>
            <a:r>
              <a:rPr lang="ru-RU" sz="2000" b="1" i="1" smtClean="0">
                <a:solidFill>
                  <a:srgbClr val="002060"/>
                </a:solidFill>
                <a:latin typeface="Century Schoolbook" pitchFamily="18" charset="0"/>
              </a:rPr>
              <a:t>Работа с математической моделью.</a:t>
            </a:r>
          </a:p>
        </p:txBody>
      </p:sp>
      <p:sp>
        <p:nvSpPr>
          <p:cNvPr id="38928" name="Rectangle 8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8919" name="Object 7"/>
          <p:cNvGraphicFramePr>
            <a:graphicFrameLocks noChangeAspect="1"/>
          </p:cNvGraphicFramePr>
          <p:nvPr/>
        </p:nvGraphicFramePr>
        <p:xfrm>
          <a:off x="2051050" y="4868863"/>
          <a:ext cx="1584325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7" name="Формула" r:id="rId3" imgW="482810" imgH="215994" progId="Equation.3">
                  <p:embed/>
                </p:oleObj>
              </mc:Choice>
              <mc:Fallback>
                <p:oleObj name="Формула" r:id="rId3" imgW="482810" imgH="215994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4868863"/>
                        <a:ext cx="1584325" cy="6969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9" name="Rectangle 10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8921" name="Object 9"/>
          <p:cNvGraphicFramePr>
            <a:graphicFrameLocks noChangeAspect="1"/>
          </p:cNvGraphicFramePr>
          <p:nvPr/>
        </p:nvGraphicFramePr>
        <p:xfrm>
          <a:off x="5076825" y="4941888"/>
          <a:ext cx="17272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8" name="Формула" r:id="rId5" imgW="584454" imgH="215994" progId="Equation.3">
                  <p:embed/>
                </p:oleObj>
              </mc:Choice>
              <mc:Fallback>
                <p:oleObj name="Формула" r:id="rId5" imgW="584454" imgH="215994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4941888"/>
                        <a:ext cx="1727200" cy="6254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6" name="Object 14"/>
          <p:cNvGraphicFramePr>
            <a:graphicFrameLocks noChangeAspect="1"/>
          </p:cNvGraphicFramePr>
          <p:nvPr/>
        </p:nvGraphicFramePr>
        <p:xfrm>
          <a:off x="2051050" y="2227263"/>
          <a:ext cx="4537075" cy="175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9" name="Формула" r:id="rId7" imgW="1015920" imgH="393480" progId="Equation.3">
                  <p:embed/>
                </p:oleObj>
              </mc:Choice>
              <mc:Fallback>
                <p:oleObj name="Формула" r:id="rId7" imgW="1015920" imgH="3934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2227263"/>
                        <a:ext cx="4537075" cy="175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ru-RU" smtClean="0"/>
          </a:p>
        </p:txBody>
      </p:sp>
      <p:sp>
        <p:nvSpPr>
          <p:cNvPr id="399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smtClean="0">
                <a:latin typeface="Century Schoolbook" pitchFamily="18" charset="0"/>
              </a:rPr>
              <a:t>Третий этап. </a:t>
            </a:r>
            <a:r>
              <a:rPr lang="ru-RU" b="1" i="1" smtClean="0">
                <a:solidFill>
                  <a:srgbClr val="002060"/>
                </a:solidFill>
                <a:latin typeface="Century Schoolbook" pitchFamily="18" charset="0"/>
              </a:rPr>
              <a:t>Ответ на вопрос задачи.</a:t>
            </a:r>
            <a:endParaRPr lang="en-US" b="1" i="1" smtClean="0">
              <a:solidFill>
                <a:srgbClr val="002060"/>
              </a:solidFill>
              <a:latin typeface="Century Schoolbook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b="1" i="1" smtClean="0">
                <a:latin typeface="Century Schoolbook" pitchFamily="18" charset="0"/>
              </a:rPr>
              <a:t>Т.к. скорость – величина положительная, то     -60 не подходит по условию задачи. Следовательно, скорость 1 автомобиля равна 40 км</a:t>
            </a:r>
            <a:r>
              <a:rPr lang="en-US" b="1" i="1" smtClean="0">
                <a:latin typeface="Century Schoolbook" pitchFamily="18" charset="0"/>
              </a:rPr>
              <a:t>/</a:t>
            </a:r>
            <a:r>
              <a:rPr lang="ru-RU" b="1" i="1" smtClean="0">
                <a:latin typeface="Century Schoolbook" pitchFamily="18" charset="0"/>
              </a:rPr>
              <a:t>ч, скорость 2 автомобиля – 40 + 20 = =60(км</a:t>
            </a:r>
            <a:r>
              <a:rPr lang="en-US" b="1" i="1" smtClean="0">
                <a:latin typeface="Century Schoolbook" pitchFamily="18" charset="0"/>
              </a:rPr>
              <a:t>/</a:t>
            </a:r>
            <a:r>
              <a:rPr lang="ru-RU" b="1" i="1" smtClean="0">
                <a:latin typeface="Century Schoolbook" pitchFamily="18" charset="0"/>
              </a:rPr>
              <a:t>ч)</a:t>
            </a:r>
            <a:endParaRPr lang="en-US" b="1" i="1" smtClean="0">
              <a:latin typeface="Century Schoolbook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b="1" i="1" smtClean="0">
                <a:latin typeface="Century Schoolbook" pitchFamily="18" charset="0"/>
              </a:rPr>
              <a:t>Ответ: скорость 1 автомобиля – 40 км</a:t>
            </a:r>
            <a:r>
              <a:rPr lang="en-US" b="1" i="1" smtClean="0">
                <a:latin typeface="Century Schoolbook" pitchFamily="18" charset="0"/>
              </a:rPr>
              <a:t>/</a:t>
            </a:r>
            <a:r>
              <a:rPr lang="ru-RU" b="1" i="1" smtClean="0">
                <a:latin typeface="Century Schoolbook" pitchFamily="18" charset="0"/>
              </a:rPr>
              <a:t>ч, </a:t>
            </a:r>
            <a:r>
              <a:rPr lang="en-US" b="1" i="1" smtClean="0">
                <a:latin typeface="Century Schoolbook" pitchFamily="18" charset="0"/>
              </a:rPr>
              <a:t>           </a:t>
            </a:r>
            <a:r>
              <a:rPr lang="ru-RU" b="1" i="1" smtClean="0">
                <a:latin typeface="Century Schoolbook" pitchFamily="18" charset="0"/>
              </a:rPr>
              <a:t>2 автомобиля – 60 км</a:t>
            </a:r>
            <a:r>
              <a:rPr lang="en-US" b="1" i="1" smtClean="0">
                <a:latin typeface="Century Schoolbook" pitchFamily="18" charset="0"/>
              </a:rPr>
              <a:t>/</a:t>
            </a:r>
            <a:r>
              <a:rPr lang="ru-RU" b="1" i="1" smtClean="0">
                <a:latin typeface="Century Schoolbook" pitchFamily="18" charset="0"/>
              </a:rPr>
              <a:t>ч</a:t>
            </a:r>
          </a:p>
          <a:p>
            <a:pPr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640762" cy="792163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3200" i="1" smtClean="0">
                <a:solidFill>
                  <a:srgbClr val="783F0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itchFamily="18" charset="0"/>
              </a:rPr>
              <a:t>Верно ли составлена математическая модель задачи?</a:t>
            </a:r>
            <a:endParaRPr lang="ru-RU" smtClean="0"/>
          </a:p>
        </p:txBody>
      </p:sp>
      <p:sp>
        <p:nvSpPr>
          <p:cNvPr id="48161" name="Объект 2"/>
          <p:cNvSpPr>
            <a:spLocks noGrp="1"/>
          </p:cNvSpPr>
          <p:nvPr>
            <p:ph idx="1"/>
          </p:nvPr>
        </p:nvSpPr>
        <p:spPr>
          <a:xfrm>
            <a:off x="250825" y="1196975"/>
            <a:ext cx="8642350" cy="5280025"/>
          </a:xfrm>
        </p:spPr>
        <p:txBody>
          <a:bodyPr/>
          <a:lstStyle/>
          <a:p>
            <a:pPr marL="457200" indent="-457200" eaLnBrk="1" hangingPunct="1">
              <a:lnSpc>
                <a:spcPct val="115000"/>
              </a:lnSpc>
              <a:spcAft>
                <a:spcPts val="1000"/>
              </a:spcAft>
              <a:buFont typeface="Arial" charset="0"/>
              <a:buNone/>
            </a:pPr>
            <a:r>
              <a:rPr lang="ru-RU" sz="1800" b="1" smtClean="0">
                <a:latin typeface="Tempus Sans ITC" pitchFamily="82" charset="0"/>
              </a:rPr>
              <a:t>       Один из лыжников прошел расстояние в 20 км на 20 мин быстрее, чем другой. Найдите скорость каждого лыжника, зная, что один из них двигался со скоростью, на 2 км</a:t>
            </a:r>
            <a:r>
              <a:rPr lang="en-US" sz="1800" b="1" smtClean="0">
                <a:latin typeface="Tempus Sans ITC" pitchFamily="82" charset="0"/>
              </a:rPr>
              <a:t>/</a:t>
            </a:r>
            <a:r>
              <a:rPr lang="ru-RU" sz="1800" b="1" smtClean="0">
                <a:latin typeface="Tempus Sans ITC" pitchFamily="82" charset="0"/>
              </a:rPr>
              <a:t>ч большей, чем другой.</a:t>
            </a:r>
            <a:endParaRPr lang="ru-RU" sz="1800" b="1" smtClean="0">
              <a:latin typeface="Tempus Sans ITC" pitchFamily="82" charset="0"/>
              <a:ea typeface="Calibri" pitchFamily="34" charset="0"/>
              <a:cs typeface="Times New Roman" pitchFamily="18" charset="0"/>
            </a:endParaRPr>
          </a:p>
          <a:p>
            <a:pPr marL="457200" indent="-457200" eaLnBrk="1" hangingPunct="1">
              <a:buFont typeface="Arial" charset="0"/>
              <a:buAutoNum type="arabicParenR" startAt="3"/>
            </a:pPr>
            <a:endParaRPr lang="ru-RU" sz="1800" b="1" smtClean="0">
              <a:latin typeface="Tempus Sans ITC" pitchFamily="82" charset="0"/>
            </a:endParaRPr>
          </a:p>
        </p:txBody>
      </p:sp>
      <p:graphicFrame>
        <p:nvGraphicFramePr>
          <p:cNvPr id="48156" name="Group 28"/>
          <p:cNvGraphicFramePr>
            <a:graphicFrameLocks noGrp="1"/>
          </p:cNvGraphicFramePr>
          <p:nvPr/>
        </p:nvGraphicFramePr>
        <p:xfrm>
          <a:off x="323850" y="2924175"/>
          <a:ext cx="8569325" cy="1652906"/>
        </p:xfrm>
        <a:graphic>
          <a:graphicData uri="http://schemas.openxmlformats.org/drawingml/2006/table">
            <a:tbl>
              <a:tblPr/>
              <a:tblGrid>
                <a:gridCol w="2141538"/>
                <a:gridCol w="1684337"/>
                <a:gridCol w="2982913"/>
                <a:gridCol w="1760537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S</a:t>
                      </a: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(км)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V</a:t>
                      </a: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(км</a:t>
                      </a: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/</a:t>
                      </a: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ч)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t</a:t>
                      </a: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(ч)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20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 + 2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4213" y="3500438"/>
            <a:ext cx="1519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Century Schoolbook" pitchFamily="18" charset="0"/>
              </a:rPr>
              <a:t> 1 лыжник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55650" y="4005263"/>
            <a:ext cx="145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Century Schoolbook" pitchFamily="18" charset="0"/>
              </a:rPr>
              <a:t>2 лыжник</a:t>
            </a:r>
          </a:p>
        </p:txBody>
      </p:sp>
      <p:graphicFrame>
        <p:nvGraphicFramePr>
          <p:cNvPr id="48157" name="Object 29"/>
          <p:cNvGraphicFramePr>
            <a:graphicFrameLocks noChangeAspect="1"/>
          </p:cNvGraphicFramePr>
          <p:nvPr/>
        </p:nvGraphicFramePr>
        <p:xfrm>
          <a:off x="2771775" y="4865688"/>
          <a:ext cx="2879725" cy="116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0" name="Формула" r:id="rId4" imgW="977760" imgH="393480" progId="Equation.3">
                  <p:embed/>
                </p:oleObj>
              </mc:Choice>
              <mc:Fallback>
                <p:oleObj name="Формула" r:id="rId4" imgW="977760" imgH="39348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4865688"/>
                        <a:ext cx="2879725" cy="1160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58" name="Object 30"/>
          <p:cNvGraphicFramePr>
            <a:graphicFrameLocks noChangeAspect="1"/>
          </p:cNvGraphicFramePr>
          <p:nvPr/>
        </p:nvGraphicFramePr>
        <p:xfrm>
          <a:off x="7812088" y="3573463"/>
          <a:ext cx="228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1" name="Формула" r:id="rId6" imgW="228600" imgH="393480" progId="Equation.3">
                  <p:embed/>
                </p:oleObj>
              </mc:Choice>
              <mc:Fallback>
                <p:oleObj name="Формула" r:id="rId6" imgW="228600" imgH="393480" progId="Equation.3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088" y="3573463"/>
                        <a:ext cx="2286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59" name="Object 31"/>
          <p:cNvGraphicFramePr>
            <a:graphicFrameLocks noChangeAspect="1"/>
          </p:cNvGraphicFramePr>
          <p:nvPr/>
        </p:nvGraphicFramePr>
        <p:xfrm>
          <a:off x="7740650" y="4076700"/>
          <a:ext cx="368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2" name="Формула" r:id="rId8" imgW="368280" imgH="393480" progId="Equation.3">
                  <p:embed/>
                </p:oleObj>
              </mc:Choice>
              <mc:Fallback>
                <p:oleObj name="Формула" r:id="rId8" imgW="368280" imgH="393480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650" y="4076700"/>
                        <a:ext cx="3683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8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i="1" dirty="0">
                <a:solidFill>
                  <a:srgbClr val="F07F0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Повторение пройденного материала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3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412776"/>
            <a:ext cx="8229600" cy="5256584"/>
          </a:xfrm>
          <a:blipFill rotWithShape="1">
            <a:blip r:embed="rId2"/>
            <a:stretch>
              <a:fillRect l="-963" t="-1160"/>
            </a:stretch>
          </a:blipFill>
        </p:spPr>
        <p:txBody>
          <a:bodyPr rtlCol="0">
            <a:normAutofit/>
          </a:bodyPr>
          <a:lstStyle/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79216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i="1" dirty="0">
                <a:solidFill>
                  <a:srgbClr val="F07F0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Повторение пройденного материала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341438"/>
            <a:ext cx="8785225" cy="5135562"/>
          </a:xfrm>
        </p:spPr>
        <p:txBody>
          <a:bodyPr/>
          <a:lstStyle/>
          <a:p>
            <a:pPr eaLnBrk="1" hangingPunct="1"/>
            <a:r>
              <a:rPr lang="ru-RU" b="1" i="1" smtClean="0">
                <a:solidFill>
                  <a:srgbClr val="002060"/>
                </a:solidFill>
              </a:rPr>
              <a:t>Алгоритм </a:t>
            </a:r>
            <a:r>
              <a:rPr lang="ru-RU" b="1" i="1" smtClean="0">
                <a:solidFill>
                  <a:srgbClr val="002060"/>
                </a:solidFill>
                <a:latin typeface="Century Schoolbook" pitchFamily="18" charset="0"/>
              </a:rPr>
              <a:t>решения дробных рациональных уравнений.</a:t>
            </a:r>
          </a:p>
          <a:p>
            <a:pPr eaLnBrk="1" hangingPunct="1">
              <a:buFont typeface="Arial" charset="0"/>
              <a:buAutoNum type="arabicParenR"/>
            </a:pPr>
            <a:endParaRPr lang="ru-RU" b="1" i="1" smtClean="0">
              <a:solidFill>
                <a:srgbClr val="002060"/>
              </a:solidFill>
              <a:latin typeface="Century Schoolbook" pitchFamily="18" charset="0"/>
            </a:endParaRPr>
          </a:p>
          <a:p>
            <a:pPr eaLnBrk="1" hangingPunct="1">
              <a:buFont typeface="Arial" charset="0"/>
              <a:buAutoNum type="arabicParenR"/>
            </a:pPr>
            <a:r>
              <a:rPr lang="ru-RU" b="1" i="1" smtClean="0">
                <a:solidFill>
                  <a:srgbClr val="1B1810"/>
                </a:solidFill>
                <a:latin typeface="Century Schoolbook" pitchFamily="18" charset="0"/>
              </a:rPr>
              <a:t>Найти общий знаменатель дробей, входящих в уравнение.</a:t>
            </a:r>
          </a:p>
          <a:p>
            <a:pPr eaLnBrk="1" hangingPunct="1">
              <a:buFont typeface="Arial" charset="0"/>
              <a:buAutoNum type="arabicParenR"/>
            </a:pPr>
            <a:r>
              <a:rPr lang="ru-RU" b="1" i="1" smtClean="0">
                <a:solidFill>
                  <a:srgbClr val="1B1810"/>
                </a:solidFill>
                <a:latin typeface="Century Schoolbook" pitchFamily="18" charset="0"/>
              </a:rPr>
              <a:t>Умножить обе части уравнения на общий знаменатель.</a:t>
            </a:r>
          </a:p>
          <a:p>
            <a:pPr eaLnBrk="1" hangingPunct="1">
              <a:buFont typeface="Arial" charset="0"/>
              <a:buAutoNum type="arabicParenR"/>
            </a:pPr>
            <a:r>
              <a:rPr lang="ru-RU" b="1" i="1" smtClean="0">
                <a:solidFill>
                  <a:srgbClr val="1B1810"/>
                </a:solidFill>
                <a:latin typeface="Century Schoolbook" pitchFamily="18" charset="0"/>
              </a:rPr>
              <a:t>Решить получившееся целое уравнение.</a:t>
            </a:r>
          </a:p>
          <a:p>
            <a:pPr eaLnBrk="1" hangingPunct="1">
              <a:buFont typeface="Arial" charset="0"/>
              <a:buAutoNum type="arabicParenR"/>
            </a:pPr>
            <a:r>
              <a:rPr lang="ru-RU" b="1" i="1" smtClean="0">
                <a:solidFill>
                  <a:srgbClr val="1B1810"/>
                </a:solidFill>
                <a:latin typeface="Century Schoolbook" pitchFamily="18" charset="0"/>
              </a:rPr>
              <a:t>Исключить из его корней те, которые обращают в нуль общий знаменатель.</a:t>
            </a:r>
          </a:p>
          <a:p>
            <a:pPr eaLnBrk="1" hangingPunct="1">
              <a:buFont typeface="Arial" charset="0"/>
              <a:buAutoNum type="arabicParenR"/>
            </a:pPr>
            <a:r>
              <a:rPr lang="ru-RU" b="1" i="1" smtClean="0">
                <a:solidFill>
                  <a:srgbClr val="1B1810"/>
                </a:solidFill>
                <a:latin typeface="Century Schoolbook" pitchFamily="18" charset="0"/>
              </a:rPr>
              <a:t>Записать ответ.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ru-RU" smtClean="0"/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r>
              <a:rPr lang="ru-RU" sz="4400" smtClean="0">
                <a:solidFill>
                  <a:srgbClr val="B45F0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itchFamily="18" charset="0"/>
              </a:rPr>
              <a:t> РЕШЕНИЕ ЗАДАЧ С   ПОМОЩЬЮ ДРОБНЫХ РАЦИОНАЛЬНЫХ УРАВНЕНИЙ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341313" y="2925763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ru-RU" sz="4400">
              <a:solidFill>
                <a:srgbClr val="B45F07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ru-RU" smtClean="0"/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468313" y="1557338"/>
            <a:ext cx="8229600" cy="48768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468313" y="2133600"/>
            <a:ext cx="8094662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ru-RU" sz="4400" b="1" i="1">
                <a:solidFill>
                  <a:schemeClr val="folHlink"/>
                </a:solidFill>
              </a:rPr>
              <a:t>Цель:</a:t>
            </a:r>
            <a:r>
              <a:rPr lang="ru-RU" sz="4400" b="1" i="1">
                <a:solidFill>
                  <a:srgbClr val="002060"/>
                </a:solidFill>
              </a:rPr>
              <a:t> изучить алгоритм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ru-RU" sz="4400" b="1" i="1">
                <a:solidFill>
                  <a:srgbClr val="002060"/>
                </a:solidFill>
              </a:rPr>
              <a:t> решения задач с помощью 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ru-RU" sz="4400" b="1" i="1">
                <a:solidFill>
                  <a:srgbClr val="002060"/>
                </a:solidFill>
              </a:rPr>
              <a:t>дробных рациональных 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ru-RU" sz="4400" b="1" i="1">
                <a:solidFill>
                  <a:srgbClr val="002060"/>
                </a:solidFill>
              </a:rPr>
              <a:t>уравнений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ru-RU" smtClean="0"/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3600" b="1" smtClean="0">
                <a:solidFill>
                  <a:srgbClr val="FF0066"/>
                </a:solidFill>
              </a:rPr>
              <a:t>Если хотите научиться плавать,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3600" b="1" smtClean="0">
                <a:solidFill>
                  <a:srgbClr val="FF0066"/>
                </a:solidFill>
              </a:rPr>
              <a:t>то смело входите в воду, а если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3600" b="1" smtClean="0">
                <a:solidFill>
                  <a:srgbClr val="FF0066"/>
                </a:solidFill>
              </a:rPr>
              <a:t>хотите научиться решать задачи,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3600" b="1" smtClean="0">
                <a:solidFill>
                  <a:srgbClr val="FF0066"/>
                </a:solidFill>
              </a:rPr>
              <a:t>то решайте их.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3600" b="1" smtClean="0">
                <a:solidFill>
                  <a:srgbClr val="FF0066"/>
                </a:solidFill>
              </a:rPr>
              <a:t>                                             Дж. Пойа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1800" b="1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8712200" cy="79216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i="1" dirty="0" smtClean="0">
                <a:solidFill>
                  <a:srgbClr val="F07F0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Понятие математической модели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Представление реальной ситуации на языке математики с использованием различных правил, свойств и законов математики называется </a:t>
            </a:r>
            <a:r>
              <a:rPr lang="ru-RU" b="1" i="1" dirty="0" smtClean="0">
                <a:solidFill>
                  <a:srgbClr val="C00000"/>
                </a:solidFill>
                <a:latin typeface="Century Schoolbook" pitchFamily="18" charset="0"/>
              </a:rPr>
              <a:t>математической моделью задачи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.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Различают несколько видов математических моделей:</a:t>
            </a:r>
          </a:p>
          <a:p>
            <a:pPr marL="182880" indent="-18288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i="1" dirty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а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лгебраическая модель;</a:t>
            </a:r>
          </a:p>
          <a:p>
            <a:pPr marL="182880" indent="-18288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i="1" dirty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г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рафическая модель;</a:t>
            </a:r>
          </a:p>
          <a:p>
            <a:pPr marL="182880" indent="-18288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i="1" dirty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г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еометрическая модель.</a:t>
            </a:r>
            <a:endParaRPr lang="ru-RU" b="1" i="1" dirty="0">
              <a:solidFill>
                <a:schemeClr val="bg2">
                  <a:lumMod val="10000"/>
                </a:schemeClr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i="1" dirty="0" smtClean="0">
                <a:solidFill>
                  <a:srgbClr val="F07F0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Этапы </a:t>
            </a:r>
            <a:r>
              <a:rPr lang="ru-RU" sz="3200" i="1" dirty="0">
                <a:solidFill>
                  <a:srgbClr val="F07F0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решения </a:t>
            </a:r>
            <a:r>
              <a:rPr lang="ru-RU" sz="3200" i="1" dirty="0" smtClean="0">
                <a:solidFill>
                  <a:srgbClr val="F07F0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484313"/>
            <a:ext cx="8642350" cy="48768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atin typeface="Century Schoolbook" pitchFamily="18" charset="0"/>
              </a:rPr>
              <a:t>Первый этап. </a:t>
            </a:r>
            <a:r>
              <a:rPr lang="ru-RU" b="1" i="1" dirty="0" smtClean="0">
                <a:solidFill>
                  <a:srgbClr val="002060"/>
                </a:solidFill>
                <a:latin typeface="Century Schoolbook" pitchFamily="18" charset="0"/>
              </a:rPr>
              <a:t>Составление математической модели.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Century Schoolbook" pitchFamily="18" charset="0"/>
              </a:rPr>
              <a:t>Вводится переменная, текст задачи переводится на математический язык, составляется уравнение.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atin typeface="Century Schoolbook" pitchFamily="18" charset="0"/>
              </a:rPr>
              <a:t>Второй этап. </a:t>
            </a:r>
            <a:r>
              <a:rPr lang="ru-RU" b="1" i="1" dirty="0" smtClean="0">
                <a:solidFill>
                  <a:srgbClr val="002060"/>
                </a:solidFill>
                <a:latin typeface="Century Schoolbook" pitchFamily="18" charset="0"/>
              </a:rPr>
              <a:t>Работа с математической моделью.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Century Schoolbook" pitchFamily="18" charset="0"/>
              </a:rPr>
              <a:t>Решение уравнения.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atin typeface="Century Schoolbook" pitchFamily="18" charset="0"/>
              </a:rPr>
              <a:t>Третий этап. </a:t>
            </a:r>
            <a:r>
              <a:rPr lang="ru-RU" b="1" i="1" dirty="0" smtClean="0">
                <a:solidFill>
                  <a:srgbClr val="002060"/>
                </a:solidFill>
                <a:latin typeface="Century Schoolbook" pitchFamily="18" charset="0"/>
              </a:rPr>
              <a:t>Ответ на вопрос задачи.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Century Schoolbook" pitchFamily="18" charset="0"/>
              </a:rPr>
              <a:t>Анализируя полученное решение, записывается ответ на вопрос задачи.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981075"/>
            <a:ext cx="8964612" cy="1223963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1800" b="1" i="1" smtClean="0">
                <a:latin typeface="Times New Roman" pitchFamily="18" charset="0"/>
              </a:rPr>
              <a:t>Из города в село, находящееся от него на расстоянии 120 км, выехали одновременно два автомобиля. Скорость одного была на 20 км/ч больше скорости другого, и поэтому он пришел к месту назначения на  1 ч раньше. Найдите скорость каждого автомобиля.</a:t>
            </a:r>
            <a:r>
              <a:rPr lang="en-US" sz="1800" b="1" i="1" smtClean="0">
                <a:latin typeface="Times New Roman" pitchFamily="18" charset="0"/>
              </a:rPr>
              <a:t/>
            </a:r>
            <a:br>
              <a:rPr lang="en-US" sz="1800" b="1" i="1" smtClean="0">
                <a:latin typeface="Times New Roman" pitchFamily="18" charset="0"/>
              </a:rPr>
            </a:br>
            <a:r>
              <a:rPr lang="en-US" sz="1800" b="1" i="1" smtClean="0">
                <a:latin typeface="Times New Roman" pitchFamily="18" charset="0"/>
              </a:rPr>
              <a:t/>
            </a:r>
            <a:br>
              <a:rPr lang="en-US" sz="1800" b="1" i="1" smtClean="0">
                <a:latin typeface="Times New Roman" pitchFamily="18" charset="0"/>
              </a:rPr>
            </a:br>
            <a:r>
              <a:rPr lang="ru-RU" sz="2000" b="1" smtClean="0">
                <a:latin typeface="Century Schoolbook" pitchFamily="18" charset="0"/>
              </a:rPr>
              <a:t>Первый этап. </a:t>
            </a:r>
            <a:r>
              <a:rPr lang="ru-RU" sz="2000" b="1" i="1" smtClean="0">
                <a:solidFill>
                  <a:srgbClr val="002060"/>
                </a:solidFill>
                <a:latin typeface="Century Schoolbook" pitchFamily="18" charset="0"/>
              </a:rPr>
              <a:t>Составление математической модели.</a:t>
            </a:r>
            <a:r>
              <a:rPr lang="en-US" sz="2000" b="1" i="1" smtClean="0">
                <a:solidFill>
                  <a:srgbClr val="002060"/>
                </a:solidFill>
                <a:latin typeface="Century Schoolbook" pitchFamily="18" charset="0"/>
              </a:rPr>
              <a:t/>
            </a:r>
            <a:br>
              <a:rPr lang="en-US" sz="2000" b="1" i="1" smtClean="0">
                <a:solidFill>
                  <a:srgbClr val="002060"/>
                </a:solidFill>
                <a:latin typeface="Century Schoolbook" pitchFamily="18" charset="0"/>
              </a:rPr>
            </a:br>
            <a:endParaRPr lang="ru-RU" sz="2000" b="1" i="1" smtClean="0">
              <a:solidFill>
                <a:srgbClr val="002060"/>
              </a:solidFill>
              <a:latin typeface="Century Schoolbook" pitchFamily="18" charset="0"/>
            </a:endParaRPr>
          </a:p>
        </p:txBody>
      </p:sp>
      <p:graphicFrame>
        <p:nvGraphicFramePr>
          <p:cNvPr id="20515" name="Group 35"/>
          <p:cNvGraphicFramePr>
            <a:graphicFrameLocks noGrp="1"/>
          </p:cNvGraphicFramePr>
          <p:nvPr/>
        </p:nvGraphicFramePr>
        <p:xfrm>
          <a:off x="323850" y="2997200"/>
          <a:ext cx="8569325" cy="1512888"/>
        </p:xfrm>
        <a:graphic>
          <a:graphicData uri="http://schemas.openxmlformats.org/drawingml/2006/table">
            <a:tbl>
              <a:tblPr/>
              <a:tblGrid>
                <a:gridCol w="2141538"/>
                <a:gridCol w="2143125"/>
                <a:gridCol w="2141537"/>
                <a:gridCol w="214312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S</a:t>
                      </a: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(км)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V</a:t>
                      </a: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(км</a:t>
                      </a: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/</a:t>
                      </a: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ч)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t</a:t>
                      </a: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(ч)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автомобиль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120/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автомобиль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+20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120/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+20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64163" y="2997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b="1">
              <a:latin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062538" y="34258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b="1">
              <a:latin typeface="Times New Roman" pitchFamily="18" charset="0"/>
            </a:endParaRPr>
          </a:p>
        </p:txBody>
      </p:sp>
      <p:sp>
        <p:nvSpPr>
          <p:cNvPr id="22554" name="Rectangle 38"/>
          <p:cNvSpPr>
            <a:spLocks noChangeArrowheads="1"/>
          </p:cNvSpPr>
          <p:nvPr/>
        </p:nvSpPr>
        <p:spPr bwMode="auto">
          <a:xfrm>
            <a:off x="0" y="321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558</TotalTime>
  <Words>413</Words>
  <Application>Microsoft Office PowerPoint</Application>
  <PresentationFormat>Экран (4:3)</PresentationFormat>
  <Paragraphs>64</Paragraphs>
  <Slides>12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Calibri</vt:lpstr>
      <vt:lpstr>Century Schoolbook</vt:lpstr>
      <vt:lpstr>Tempus Sans ITC</vt:lpstr>
      <vt:lpstr>Times New Roman</vt:lpstr>
      <vt:lpstr>Wingdings</vt:lpstr>
      <vt:lpstr>Ясность</vt:lpstr>
      <vt:lpstr>Формула</vt:lpstr>
      <vt:lpstr>Повторение пройденного материала</vt:lpstr>
      <vt:lpstr>Повторение пройденного материала</vt:lpstr>
      <vt:lpstr>Повторение пройденного материала</vt:lpstr>
      <vt:lpstr>Презентация PowerPoint</vt:lpstr>
      <vt:lpstr>Презентация PowerPoint</vt:lpstr>
      <vt:lpstr>Презентация PowerPoint</vt:lpstr>
      <vt:lpstr>Понятие математической модели </vt:lpstr>
      <vt:lpstr>Этапы решения задачи</vt:lpstr>
      <vt:lpstr>Из города в село, находящееся от него на расстоянии 120 км, выехали одновременно два автомобиля. Скорость одного была на 20 км/ч больше скорости другого, и поэтому он пришел к месту назначения на  1 ч раньше. Найдите скорость каждого автомобиля.  Первый этап. Составление математической модели. </vt:lpstr>
      <vt:lpstr>Второй этап. Работа с математической моделью.</vt:lpstr>
      <vt:lpstr>Презентация PowerPoint</vt:lpstr>
      <vt:lpstr>Верно ли составлена математическая модель задачи?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 с помощью дробных рациональных уравнений</dc:title>
  <dc:creator>Марина</dc:creator>
  <cp:lastModifiedBy>Олег</cp:lastModifiedBy>
  <cp:revision>47</cp:revision>
  <dcterms:created xsi:type="dcterms:W3CDTF">2013-02-09T18:31:02Z</dcterms:created>
  <dcterms:modified xsi:type="dcterms:W3CDTF">2024-01-28T07:48:46Z</dcterms:modified>
</cp:coreProperties>
</file>